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43" r:id="rId2"/>
  </p:sldMasterIdLst>
  <p:notesMasterIdLst>
    <p:notesMasterId r:id="rId21"/>
  </p:notesMasterIdLst>
  <p:handoutMasterIdLst>
    <p:handoutMasterId r:id="rId22"/>
  </p:handoutMasterIdLst>
  <p:sldIdLst>
    <p:sldId id="289" r:id="rId3"/>
    <p:sldId id="257" r:id="rId4"/>
    <p:sldId id="260" r:id="rId5"/>
    <p:sldId id="269" r:id="rId6"/>
    <p:sldId id="307" r:id="rId7"/>
    <p:sldId id="308" r:id="rId8"/>
    <p:sldId id="309" r:id="rId9"/>
    <p:sldId id="303" r:id="rId10"/>
    <p:sldId id="304" r:id="rId11"/>
    <p:sldId id="305" r:id="rId12"/>
    <p:sldId id="306" r:id="rId13"/>
    <p:sldId id="310" r:id="rId14"/>
    <p:sldId id="311" r:id="rId15"/>
    <p:sldId id="324" r:id="rId16"/>
    <p:sldId id="325" r:id="rId17"/>
    <p:sldId id="320" r:id="rId18"/>
    <p:sldId id="321"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BD"/>
    <a:srgbClr val="0E61B7"/>
    <a:srgbClr val="6E7970"/>
    <a:srgbClr val="969E97"/>
    <a:srgbClr val="4C8333"/>
    <a:srgbClr val="ECD380"/>
    <a:srgbClr val="4B63A4"/>
    <a:srgbClr val="0C61B7"/>
    <a:srgbClr val="001A53"/>
    <a:srgbClr val="455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31"/>
    <p:restoredTop sz="94617"/>
  </p:normalViewPr>
  <p:slideViewPr>
    <p:cSldViewPr snapToGrid="0" snapToObjects="1">
      <p:cViewPr varScale="1">
        <p:scale>
          <a:sx n="104" d="100"/>
          <a:sy n="104" d="100"/>
        </p:scale>
        <p:origin x="112"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0" d="100"/>
          <a:sy n="80" d="100"/>
        </p:scale>
        <p:origin x="362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E9F283-B654-994F-8355-7C6A711CCF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04DD35AF-8141-9842-895E-D3C70B440C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361538-B809-994E-A901-6D11C6857E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D74144-26AF-5F46-88D0-4E5AD1526B60}" type="slidenum">
              <a:rPr lang="en-US" smtClean="0"/>
              <a:t>‹#›</a:t>
            </a:fld>
            <a:endParaRPr lang="en-US"/>
          </a:p>
        </p:txBody>
      </p:sp>
      <p:sp>
        <p:nvSpPr>
          <p:cNvPr id="6" name="Date Placeholder 5">
            <a:extLst>
              <a:ext uri="{FF2B5EF4-FFF2-40B4-BE49-F238E27FC236}">
                <a16:creationId xmlns:a16="http://schemas.microsoft.com/office/drawing/2014/main" id="{1D0D817A-A136-2743-836C-34A907661D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D535CE-EF1E-004C-AF44-49F5F3072B27}" type="datetimeFigureOut">
              <a:rPr lang="en-US" smtClean="0"/>
              <a:t>7/7/2023</a:t>
            </a:fld>
            <a:endParaRPr lang="en-US"/>
          </a:p>
        </p:txBody>
      </p:sp>
    </p:spTree>
    <p:extLst>
      <p:ext uri="{BB962C8B-B14F-4D97-AF65-F5344CB8AC3E}">
        <p14:creationId xmlns:p14="http://schemas.microsoft.com/office/powerpoint/2010/main" val="320446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9BD39-808C-EB46-933B-7E1AF16B0A64}"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5DCE4-E4C1-5A45-9FCE-885A16D7DAD2}" type="slidenum">
              <a:rPr lang="en-US" smtClean="0"/>
              <a:t>‹#›</a:t>
            </a:fld>
            <a:endParaRPr lang="en-US"/>
          </a:p>
        </p:txBody>
      </p:sp>
    </p:spTree>
    <p:extLst>
      <p:ext uri="{BB962C8B-B14F-4D97-AF65-F5344CB8AC3E}">
        <p14:creationId xmlns:p14="http://schemas.microsoft.com/office/powerpoint/2010/main" val="54482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中文封面">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959804-7D2B-5844-A7DC-CB779CF10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563"/>
          <a:stretch/>
        </p:blipFill>
        <p:spPr>
          <a:xfrm>
            <a:off x="1" y="-1"/>
            <a:ext cx="12192000" cy="6858001"/>
          </a:xfrm>
          <a:prstGeom prst="rect">
            <a:avLst/>
          </a:prstGeom>
        </p:spPr>
      </p:pic>
      <p:sp>
        <p:nvSpPr>
          <p:cNvPr id="2" name="Rectangle 1">
            <a:extLst>
              <a:ext uri="{FF2B5EF4-FFF2-40B4-BE49-F238E27FC236}">
                <a16:creationId xmlns:a16="http://schemas.microsoft.com/office/drawing/2014/main" id="{86141F38-AE50-654B-AD24-BA59F4582E8B}"/>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38407C-2B83-744D-BA62-C9A3F069A924}"/>
              </a:ext>
            </a:extLst>
          </p:cNvPr>
          <p:cNvSpPr/>
          <p:nvPr userDrawn="1"/>
        </p:nvSpPr>
        <p:spPr>
          <a:xfrm>
            <a:off x="0" y="1"/>
            <a:ext cx="12192000" cy="6849996"/>
          </a:xfrm>
          <a:prstGeom prst="rect">
            <a:avLst/>
          </a:prstGeom>
          <a:gradFill>
            <a:gsLst>
              <a:gs pos="0">
                <a:srgbClr val="0059BD"/>
              </a:gs>
              <a:gs pos="60000">
                <a:srgbClr val="0059BD">
                  <a:alpha val="86000"/>
                </a:srgbClr>
              </a:gs>
              <a:gs pos="100000">
                <a:srgbClr val="0059BD">
                  <a:alpha val="2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dirty="0"/>
              <a:t> </a:t>
            </a:r>
            <a:endParaRPr lang="en-US" dirty="0"/>
          </a:p>
        </p:txBody>
      </p:sp>
      <p:pic>
        <p:nvPicPr>
          <p:cNvPr id="5" name="Picture 4">
            <a:extLst>
              <a:ext uri="{FF2B5EF4-FFF2-40B4-BE49-F238E27FC236}">
                <a16:creationId xmlns:a16="http://schemas.microsoft.com/office/drawing/2014/main" id="{92AC051F-F5E1-CA44-937C-578D17008C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23007" b="3143"/>
          <a:stretch/>
        </p:blipFill>
        <p:spPr>
          <a:xfrm>
            <a:off x="288291" y="369492"/>
            <a:ext cx="2621280" cy="488816"/>
          </a:xfrm>
          <a:prstGeom prst="rect">
            <a:avLst/>
          </a:prstGeom>
        </p:spPr>
      </p:pic>
      <p:sp>
        <p:nvSpPr>
          <p:cNvPr id="6" name="矩形 6">
            <a:extLst>
              <a:ext uri="{FF2B5EF4-FFF2-40B4-BE49-F238E27FC236}">
                <a16:creationId xmlns:a16="http://schemas.microsoft.com/office/drawing/2014/main" id="{2D83141A-D56C-DB48-846E-82D09048700D}"/>
              </a:ext>
            </a:extLst>
          </p:cNvPr>
          <p:cNvSpPr/>
          <p:nvPr userDrawn="1"/>
        </p:nvSpPr>
        <p:spPr>
          <a:xfrm>
            <a:off x="0" y="2226445"/>
            <a:ext cx="12192000" cy="26998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16">
            <a:extLst>
              <a:ext uri="{FF2B5EF4-FFF2-40B4-BE49-F238E27FC236}">
                <a16:creationId xmlns:a16="http://schemas.microsoft.com/office/drawing/2014/main" id="{4657795B-79C7-B04B-BE3F-EAB140952C10}"/>
              </a:ext>
            </a:extLst>
          </p:cNvPr>
          <p:cNvSpPr/>
          <p:nvPr userDrawn="1"/>
        </p:nvSpPr>
        <p:spPr>
          <a:xfrm>
            <a:off x="288291" y="2370362"/>
            <a:ext cx="11617197" cy="2412000"/>
          </a:xfrm>
          <a:prstGeom prst="rect">
            <a:avLst/>
          </a:prstGeom>
          <a:noFill/>
          <a:ln w="1270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17">
            <a:extLst>
              <a:ext uri="{FF2B5EF4-FFF2-40B4-BE49-F238E27FC236}">
                <a16:creationId xmlns:a16="http://schemas.microsoft.com/office/drawing/2014/main" id="{940C77C9-0A56-624B-8E3B-E4FC9B97118E}"/>
              </a:ext>
            </a:extLst>
          </p:cNvPr>
          <p:cNvSpPr txBox="1"/>
          <p:nvPr userDrawn="1"/>
        </p:nvSpPr>
        <p:spPr>
          <a:xfrm>
            <a:off x="6486784" y="6296602"/>
            <a:ext cx="5668639" cy="337913"/>
          </a:xfrm>
          <a:prstGeom prst="rect">
            <a:avLst/>
          </a:prstGeom>
          <a:noFill/>
        </p:spPr>
        <p:txBody>
          <a:bodyPr wrap="square" rtlCol="0">
            <a:spAutoFit/>
          </a:bodyPr>
          <a:lstStyle/>
          <a:p>
            <a:pPr algn="r">
              <a:lnSpc>
                <a:spcPct val="150000"/>
              </a:lnSpc>
            </a:pPr>
            <a:r>
              <a:rPr lang="zh-CN" altLang="en-US" sz="1200" b="0" i="0" spc="300" dirty="0">
                <a:solidFill>
                  <a:prstClr val="white"/>
                </a:solidFill>
                <a:latin typeface="Microsoft YaHei Light" panose="020B0503020204020204" pitchFamily="34" charset="-122"/>
                <a:ea typeface="Microsoft YaHei Light" panose="020B0503020204020204" pitchFamily="34" charset="-122"/>
              </a:rPr>
              <a:t>公、诚、勇、毅</a:t>
            </a:r>
          </a:p>
        </p:txBody>
      </p:sp>
      <p:sp>
        <p:nvSpPr>
          <p:cNvPr id="11" name="矩形 48">
            <a:extLst>
              <a:ext uri="{FF2B5EF4-FFF2-40B4-BE49-F238E27FC236}">
                <a16:creationId xmlns:a16="http://schemas.microsoft.com/office/drawing/2014/main" id="{D89FF8BA-B894-7745-8C28-0B72073AC0C8}"/>
              </a:ext>
            </a:extLst>
          </p:cNvPr>
          <p:cNvSpPr/>
          <p:nvPr userDrawn="1"/>
        </p:nvSpPr>
        <p:spPr>
          <a:xfrm>
            <a:off x="6486784" y="6512084"/>
            <a:ext cx="5705216" cy="337913"/>
          </a:xfrm>
          <a:prstGeom prst="rect">
            <a:avLst/>
          </a:prstGeom>
        </p:spPr>
        <p:txBody>
          <a:bodyPr wrap="square">
            <a:spAutoFit/>
          </a:bodyPr>
          <a:lstStyle/>
          <a:p>
            <a:pPr algn="r">
              <a:lnSpc>
                <a:spcPct val="150000"/>
              </a:lnSpc>
              <a:spcAft>
                <a:spcPts val="1600"/>
              </a:spcAft>
            </a:pPr>
            <a:r>
              <a:rPr lang="en-US" altLang="zh-CN" sz="1200" b="0" i="0" kern="1200" dirty="0">
                <a:solidFill>
                  <a:schemeClr val="bg1"/>
                </a:solidFill>
                <a:latin typeface="Microsoft YaHei Light" panose="020B0503020204020204" pitchFamily="34" charset="-122"/>
                <a:ea typeface="Microsoft YaHei Light" panose="020B0503020204020204" pitchFamily="34" charset="-122"/>
                <a:cs typeface="+mn-cs"/>
              </a:rPr>
              <a:t>Loyalty, Integrity, Courage, and Perseverance</a:t>
            </a:r>
            <a:endParaRPr lang="zh-CN" altLang="en-US" sz="1200" b="0" i="0" kern="1200" dirty="0">
              <a:solidFill>
                <a:schemeClr val="bg1"/>
              </a:solidFill>
              <a:latin typeface="Microsoft YaHei Light" panose="020B0503020204020204" pitchFamily="34" charset="-122"/>
              <a:ea typeface="Microsoft YaHei Light" panose="020B0503020204020204" pitchFamily="34" charset="-122"/>
              <a:cs typeface="+mn-cs"/>
            </a:endParaRPr>
          </a:p>
        </p:txBody>
      </p:sp>
      <p:sp>
        <p:nvSpPr>
          <p:cNvPr id="15" name="Rectangle 14">
            <a:extLst>
              <a:ext uri="{FF2B5EF4-FFF2-40B4-BE49-F238E27FC236}">
                <a16:creationId xmlns:a16="http://schemas.microsoft.com/office/drawing/2014/main" id="{E5E33E4B-15D3-6A48-9D94-791AD85EAE01}"/>
              </a:ext>
            </a:extLst>
          </p:cNvPr>
          <p:cNvSpPr/>
          <p:nvPr userDrawn="1"/>
        </p:nvSpPr>
        <p:spPr>
          <a:xfrm>
            <a:off x="-640080" y="1133856"/>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89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7743D0-AE35-324E-8CE6-0AD92597FE53}"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077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7743D0-AE35-324E-8CE6-0AD92597FE53}"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90676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7743D0-AE35-324E-8CE6-0AD92597FE53}"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2304192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7743D0-AE35-324E-8CE6-0AD92597FE53}" type="datetimeFigureOut">
              <a:rPr lang="en-US" smtClean="0"/>
              <a:t>7/7/2023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3595899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7743D0-AE35-324E-8CE6-0AD92597FE53}" type="datetimeFigureOut">
              <a:rPr lang="en-US" smtClean="0"/>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008916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7743D0-AE35-324E-8CE6-0AD92597FE53}" type="datetimeFigureOut">
              <a:rPr lang="en-US" smtClean="0"/>
              <a:t>7/7/2023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98163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7743D0-AE35-324E-8CE6-0AD92597FE53}"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3875369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7743D0-AE35-324E-8CE6-0AD92597FE53}"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011077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743D0-AE35-324E-8CE6-0AD92597FE53}"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3499043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743D0-AE35-324E-8CE6-0AD92597FE53}"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45761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英文封面">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9CC5164-6558-DC45-A2AF-79522C712E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563"/>
          <a:stretch/>
        </p:blipFill>
        <p:spPr>
          <a:xfrm>
            <a:off x="1" y="-1"/>
            <a:ext cx="12192000" cy="6858001"/>
          </a:xfrm>
          <a:prstGeom prst="rect">
            <a:avLst/>
          </a:prstGeom>
        </p:spPr>
      </p:pic>
      <p:sp>
        <p:nvSpPr>
          <p:cNvPr id="8" name="Rectangle 7">
            <a:extLst>
              <a:ext uri="{FF2B5EF4-FFF2-40B4-BE49-F238E27FC236}">
                <a16:creationId xmlns:a16="http://schemas.microsoft.com/office/drawing/2014/main" id="{3E10D328-A8AA-4049-9975-EBF617640C0C}"/>
              </a:ext>
            </a:extLst>
          </p:cNvPr>
          <p:cNvSpPr/>
          <p:nvPr userDrawn="1"/>
        </p:nvSpPr>
        <p:spPr>
          <a:xfrm>
            <a:off x="0" y="5132728"/>
            <a:ext cx="12192000" cy="1725272"/>
          </a:xfrm>
          <a:prstGeom prst="rect">
            <a:avLst/>
          </a:prstGeom>
          <a:gradFill>
            <a:gsLst>
              <a:gs pos="4000">
                <a:schemeClr val="bg1">
                  <a:alpha val="70000"/>
                </a:schemeClr>
              </a:gs>
              <a:gs pos="31000">
                <a:schemeClr val="bg1">
                  <a:alpha val="25000"/>
                </a:schemeClr>
              </a:gs>
              <a:gs pos="99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6141F38-AE50-654B-AD24-BA59F4582E8B}"/>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AC9B55-F6FB-294F-81C6-AEC057573224}"/>
              </a:ext>
            </a:extLst>
          </p:cNvPr>
          <p:cNvSpPr/>
          <p:nvPr userDrawn="1"/>
        </p:nvSpPr>
        <p:spPr>
          <a:xfrm>
            <a:off x="0" y="0"/>
            <a:ext cx="12192000" cy="5132729"/>
          </a:xfrm>
          <a:prstGeom prst="rect">
            <a:avLst/>
          </a:prstGeom>
          <a:gradFill>
            <a:gsLst>
              <a:gs pos="0">
                <a:srgbClr val="0059BD"/>
              </a:gs>
              <a:gs pos="60000">
                <a:srgbClr val="0059BD">
                  <a:alpha val="92000"/>
                </a:srgbClr>
              </a:gs>
              <a:gs pos="99000">
                <a:srgbClr val="0059BD">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4">
            <a:extLst>
              <a:ext uri="{FF2B5EF4-FFF2-40B4-BE49-F238E27FC236}">
                <a16:creationId xmlns:a16="http://schemas.microsoft.com/office/drawing/2014/main" id="{AA837219-B5BD-7E4E-BC97-65231C8BD0C2}"/>
              </a:ext>
            </a:extLst>
          </p:cNvPr>
          <p:cNvSpPr/>
          <p:nvPr userDrawn="1"/>
        </p:nvSpPr>
        <p:spPr>
          <a:xfrm>
            <a:off x="0" y="5060728"/>
            <a:ext cx="12192000" cy="72000"/>
          </a:xfrm>
          <a:prstGeom prst="rect">
            <a:avLst/>
          </a:prstGeom>
          <a:solidFill>
            <a:srgbClr val="979D97"/>
          </a:solidFill>
          <a:ln>
            <a:solidFill>
              <a:srgbClr val="969E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cxnSp>
        <p:nvCxnSpPr>
          <p:cNvPr id="15" name="直接连接符 5">
            <a:extLst>
              <a:ext uri="{FF2B5EF4-FFF2-40B4-BE49-F238E27FC236}">
                <a16:creationId xmlns:a16="http://schemas.microsoft.com/office/drawing/2014/main" id="{8AEBF2D6-1FA7-DB4A-A4E8-C0BF74536CFD}"/>
              </a:ext>
            </a:extLst>
          </p:cNvPr>
          <p:cNvCxnSpPr/>
          <p:nvPr userDrawn="1"/>
        </p:nvCxnSpPr>
        <p:spPr>
          <a:xfrm>
            <a:off x="0" y="6503240"/>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48">
            <a:extLst>
              <a:ext uri="{FF2B5EF4-FFF2-40B4-BE49-F238E27FC236}">
                <a16:creationId xmlns:a16="http://schemas.microsoft.com/office/drawing/2014/main" id="{B2413988-4C9F-E34A-8136-65B5AB9AE775}"/>
              </a:ext>
            </a:extLst>
          </p:cNvPr>
          <p:cNvSpPr/>
          <p:nvPr userDrawn="1"/>
        </p:nvSpPr>
        <p:spPr>
          <a:xfrm>
            <a:off x="5393339" y="6466252"/>
            <a:ext cx="6798661" cy="415498"/>
          </a:xfrm>
          <a:prstGeom prst="rect">
            <a:avLst/>
          </a:prstGeom>
        </p:spPr>
        <p:txBody>
          <a:bodyPr wrap="square">
            <a:spAutoFit/>
          </a:bodyPr>
          <a:lstStyle/>
          <a:p>
            <a:pPr algn="r">
              <a:lnSpc>
                <a:spcPct val="150000"/>
              </a:lnSpc>
              <a:spcAft>
                <a:spcPts val="1600"/>
              </a:spcAft>
            </a:pPr>
            <a:r>
              <a:rPr lang="en-US" altLang="zh-CN" sz="1400" b="0" i="0" dirty="0">
                <a:solidFill>
                  <a:schemeClr val="bg1"/>
                </a:solidFill>
                <a:latin typeface="Microsoft YaHei Light" panose="020B0503020204020204" pitchFamily="34" charset="-122"/>
                <a:ea typeface="Microsoft YaHei Light" panose="020B0503020204020204" pitchFamily="34" charset="-122"/>
              </a:rPr>
              <a:t>Loyalty, Integrity, Courage, and Perseverance</a:t>
            </a:r>
            <a:endParaRPr lang="zh-CN" altLang="en-US" sz="1400" b="0" i="0" dirty="0">
              <a:solidFill>
                <a:schemeClr val="bg1"/>
              </a:solidFill>
              <a:latin typeface="Microsoft YaHei Light" panose="020B0503020204020204" pitchFamily="34" charset="-122"/>
              <a:ea typeface="Microsoft YaHei Light" panose="020B0503020204020204" pitchFamily="34" charset="-122"/>
            </a:endParaRPr>
          </a:p>
        </p:txBody>
      </p:sp>
      <p:sp>
        <p:nvSpPr>
          <p:cNvPr id="19" name="矩形 12">
            <a:extLst>
              <a:ext uri="{FF2B5EF4-FFF2-40B4-BE49-F238E27FC236}">
                <a16:creationId xmlns:a16="http://schemas.microsoft.com/office/drawing/2014/main" id="{BEA53502-E56C-FC49-AD15-4AD2323144DA}"/>
              </a:ext>
            </a:extLst>
          </p:cNvPr>
          <p:cNvSpPr/>
          <p:nvPr userDrawn="1"/>
        </p:nvSpPr>
        <p:spPr>
          <a:xfrm>
            <a:off x="9625012" y="5060728"/>
            <a:ext cx="2566988" cy="72000"/>
          </a:xfrm>
          <a:prstGeom prst="rect">
            <a:avLst/>
          </a:prstGeom>
          <a:solidFill>
            <a:srgbClr val="707870"/>
          </a:solidFill>
          <a:ln>
            <a:solidFill>
              <a:srgbClr val="6E7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sp>
        <p:nvSpPr>
          <p:cNvPr id="22" name="Rectangle 21">
            <a:extLst>
              <a:ext uri="{FF2B5EF4-FFF2-40B4-BE49-F238E27FC236}">
                <a16:creationId xmlns:a16="http://schemas.microsoft.com/office/drawing/2014/main" id="{1ACD81FD-F3FD-F84D-AE53-D5072D7C320B}"/>
              </a:ext>
            </a:extLst>
          </p:cNvPr>
          <p:cNvSpPr/>
          <p:nvPr userDrawn="1"/>
        </p:nvSpPr>
        <p:spPr>
          <a:xfrm>
            <a:off x="-640080" y="1133856"/>
            <a:ext cx="402336" cy="1133856"/>
          </a:xfrm>
          <a:prstGeom prst="rect">
            <a:avLst/>
          </a:prstGeom>
          <a:solidFill>
            <a:srgbClr val="6E7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4D5710-1CBD-9E4D-81CE-B9502D17B9BB}"/>
              </a:ext>
            </a:extLst>
          </p:cNvPr>
          <p:cNvSpPr/>
          <p:nvPr userDrawn="1"/>
        </p:nvSpPr>
        <p:spPr>
          <a:xfrm>
            <a:off x="-640080" y="2267712"/>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58CE4E4-C5C9-5E4A-89D0-C3D8040871F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853" r="23007"/>
          <a:stretch/>
        </p:blipFill>
        <p:spPr>
          <a:xfrm>
            <a:off x="9467034" y="5209740"/>
            <a:ext cx="2510247" cy="608244"/>
          </a:xfrm>
          <a:prstGeom prst="rect">
            <a:avLst/>
          </a:prstGeom>
        </p:spPr>
      </p:pic>
    </p:spTree>
    <p:extLst>
      <p:ext uri="{BB962C8B-B14F-4D97-AF65-F5344CB8AC3E}">
        <p14:creationId xmlns:p14="http://schemas.microsoft.com/office/powerpoint/2010/main" val="1471021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794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6085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505AA-313C-5A47-AC27-C6883657459D}"/>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56032" y="246888"/>
            <a:ext cx="6946900" cy="6400800"/>
          </a:xfrm>
          <a:prstGeom prst="rect">
            <a:avLst/>
          </a:prstGeom>
        </p:spPr>
      </p:pic>
      <p:sp>
        <p:nvSpPr>
          <p:cNvPr id="5" name="Rectangle 4">
            <a:extLst>
              <a:ext uri="{FF2B5EF4-FFF2-40B4-BE49-F238E27FC236}">
                <a16:creationId xmlns:a16="http://schemas.microsoft.com/office/drawing/2014/main" id="{DB2C4D82-13F3-0949-9082-FA859D8E47C7}"/>
              </a:ext>
            </a:extLst>
          </p:cNvPr>
          <p:cNvSpPr/>
          <p:nvPr userDrawn="1"/>
        </p:nvSpPr>
        <p:spPr>
          <a:xfrm>
            <a:off x="0" y="0"/>
            <a:ext cx="12192000" cy="6858000"/>
          </a:xfrm>
          <a:prstGeom prst="rect">
            <a:avLst/>
          </a:prstGeom>
          <a:solidFill>
            <a:srgbClr val="0059BD">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404E7889-766E-B64F-BB31-55B7920CB027}"/>
              </a:ext>
            </a:extLst>
          </p:cNvPr>
          <p:cNvSpPr/>
          <p:nvPr userDrawn="1"/>
        </p:nvSpPr>
        <p:spPr>
          <a:xfrm>
            <a:off x="5833872" y="-128016"/>
            <a:ext cx="6510528" cy="7114032"/>
          </a:xfrm>
          <a:custGeom>
            <a:avLst/>
            <a:gdLst>
              <a:gd name="connsiteX0" fmla="*/ 3396767 w 6358128"/>
              <a:gd name="connsiteY0" fmla="*/ 0 h 6858000"/>
              <a:gd name="connsiteX1" fmla="*/ 6358128 w 6358128"/>
              <a:gd name="connsiteY1" fmla="*/ 0 h 6858000"/>
              <a:gd name="connsiteX2" fmla="*/ 6358128 w 6358128"/>
              <a:gd name="connsiteY2" fmla="*/ 6858000 h 6858000"/>
              <a:gd name="connsiteX3" fmla="*/ 2728803 w 6358128"/>
              <a:gd name="connsiteY3" fmla="*/ 6858000 h 6858000"/>
              <a:gd name="connsiteX4" fmla="*/ 2717215 w 6358128"/>
              <a:gd name="connsiteY4" fmla="*/ 6843288 h 6858000"/>
              <a:gd name="connsiteX5" fmla="*/ 2241013 w 6358128"/>
              <a:gd name="connsiteY5" fmla="*/ 6255214 h 6858000"/>
              <a:gd name="connsiteX6" fmla="*/ 1619221 w 6358128"/>
              <a:gd name="connsiteY6" fmla="*/ 5560270 h 6858000"/>
              <a:gd name="connsiteX7" fmla="*/ 759685 w 6358128"/>
              <a:gd name="connsiteY7" fmla="*/ 4572718 h 6858000"/>
              <a:gd name="connsiteX8" fmla="*/ 265909 w 6358128"/>
              <a:gd name="connsiteY8" fmla="*/ 3969214 h 6858000"/>
              <a:gd name="connsiteX9" fmla="*/ 9877 w 6358128"/>
              <a:gd name="connsiteY9" fmla="*/ 3493726 h 6858000"/>
              <a:gd name="connsiteX10" fmla="*/ 595093 w 6358128"/>
              <a:gd name="connsiteY10" fmla="*/ 2817070 h 6858000"/>
              <a:gd name="connsiteX11" fmla="*/ 2058133 w 6358128"/>
              <a:gd name="connsiteY11" fmla="*/ 1390606 h 6858000"/>
              <a:gd name="connsiteX12" fmla="*/ 3226279 w 6358128"/>
              <a:gd name="connsiteY12" fmla="*/ 176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8128" h="6858000">
                <a:moveTo>
                  <a:pt x="3396767" y="0"/>
                </a:moveTo>
                <a:lnTo>
                  <a:pt x="6358128" y="0"/>
                </a:lnTo>
                <a:lnTo>
                  <a:pt x="6358128" y="6858000"/>
                </a:lnTo>
                <a:lnTo>
                  <a:pt x="2728803" y="6858000"/>
                </a:lnTo>
                <a:lnTo>
                  <a:pt x="2717215" y="6843288"/>
                </a:lnTo>
                <a:cubicBezTo>
                  <a:pt x="2574769" y="6662694"/>
                  <a:pt x="2394175" y="6435808"/>
                  <a:pt x="2241013" y="6255214"/>
                </a:cubicBezTo>
                <a:cubicBezTo>
                  <a:pt x="2036797" y="6014422"/>
                  <a:pt x="1866109" y="5840686"/>
                  <a:pt x="1619221" y="5560270"/>
                </a:cubicBezTo>
                <a:cubicBezTo>
                  <a:pt x="1372333" y="5279854"/>
                  <a:pt x="985237" y="4837894"/>
                  <a:pt x="759685" y="4572718"/>
                </a:cubicBezTo>
                <a:cubicBezTo>
                  <a:pt x="534133" y="4307542"/>
                  <a:pt x="390877" y="4149046"/>
                  <a:pt x="265909" y="3969214"/>
                </a:cubicBezTo>
                <a:cubicBezTo>
                  <a:pt x="140941" y="3789382"/>
                  <a:pt x="-44987" y="3685750"/>
                  <a:pt x="9877" y="3493726"/>
                </a:cubicBezTo>
                <a:cubicBezTo>
                  <a:pt x="64741" y="3301702"/>
                  <a:pt x="253717" y="3167590"/>
                  <a:pt x="595093" y="2817070"/>
                </a:cubicBezTo>
                <a:cubicBezTo>
                  <a:pt x="936469" y="2466550"/>
                  <a:pt x="1439389" y="2009350"/>
                  <a:pt x="2058133" y="1390606"/>
                </a:cubicBezTo>
                <a:cubicBezTo>
                  <a:pt x="2367505" y="1081234"/>
                  <a:pt x="2804131" y="617176"/>
                  <a:pt x="3226279" y="176740"/>
                </a:cubicBezTo>
                <a:close/>
              </a:path>
            </a:pathLst>
          </a:custGeom>
          <a:blipFill dpi="0" rotWithShape="1">
            <a:blip r:embed="rId4"/>
            <a:srcRect/>
            <a:stretch>
              <a:fillRect l="-12000" r="-43000"/>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48">
            <a:extLst>
              <a:ext uri="{FF2B5EF4-FFF2-40B4-BE49-F238E27FC236}">
                <a16:creationId xmlns:a16="http://schemas.microsoft.com/office/drawing/2014/main" id="{48F4AF48-9AB4-2E4B-BC5C-D0059AD3F6B0}"/>
              </a:ext>
            </a:extLst>
          </p:cNvPr>
          <p:cNvSpPr/>
          <p:nvPr userDrawn="1"/>
        </p:nvSpPr>
        <p:spPr>
          <a:xfrm>
            <a:off x="742579" y="-5466"/>
            <a:ext cx="2986279" cy="1436355"/>
          </a:xfrm>
          <a:prstGeom prst="rect">
            <a:avLst/>
          </a:prstGeom>
        </p:spPr>
        <p:txBody>
          <a:bodyPr wrap="square">
            <a:spAutoFit/>
          </a:bodyPr>
          <a:lstStyle/>
          <a:p>
            <a:pPr algn="ctr">
              <a:lnSpc>
                <a:spcPct val="150000"/>
              </a:lnSpc>
              <a:spcAft>
                <a:spcPts val="1600"/>
              </a:spcAft>
            </a:pPr>
            <a:r>
              <a:rPr lang="en-US" altLang="zh-Hans" sz="6600" b="1" i="1" spc="75" dirty="0">
                <a:solidFill>
                  <a:srgbClr val="969E97"/>
                </a:solidFill>
                <a:latin typeface="Microsoft YaHei" panose="020B0503020204020204" pitchFamily="34" charset="-122"/>
                <a:ea typeface="Microsoft YaHei" panose="020B0503020204020204" pitchFamily="34" charset="-122"/>
              </a:rPr>
              <a:t>C</a:t>
            </a:r>
            <a:r>
              <a:rPr lang="en-US" altLang="zh-Hans" sz="2400" b="1" i="1" spc="75" dirty="0">
                <a:solidFill>
                  <a:srgbClr val="969E97"/>
                </a:solidFill>
                <a:latin typeface="Microsoft YaHei" panose="020B0503020204020204" pitchFamily="34" charset="-122"/>
                <a:ea typeface="Microsoft YaHei" panose="020B0503020204020204" pitchFamily="34" charset="-122"/>
              </a:rPr>
              <a:t>ONTENTS</a:t>
            </a:r>
            <a:endParaRPr lang="zh-CN" altLang="en-US" sz="2800" b="1" i="1" spc="75" dirty="0">
              <a:solidFill>
                <a:srgbClr val="969E97"/>
              </a:solidFill>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id="{36610C58-7FA3-CB43-B7B6-8DEC5673C425}"/>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1800F-FE00-C44B-94EF-ECBFE43B29AB}"/>
              </a:ext>
            </a:extLst>
          </p:cNvPr>
          <p:cNvSpPr/>
          <p:nvPr userDrawn="1"/>
        </p:nvSpPr>
        <p:spPr>
          <a:xfrm>
            <a:off x="-640080" y="1133856"/>
            <a:ext cx="402336" cy="1133856"/>
          </a:xfrm>
          <a:prstGeom prst="rect">
            <a:avLst/>
          </a:prstGeom>
          <a:solidFill>
            <a:srgbClr val="6E7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220162C-EC46-5548-BBC8-653E269BA1B9}"/>
              </a:ext>
            </a:extLst>
          </p:cNvPr>
          <p:cNvSpPr/>
          <p:nvPr userDrawn="1"/>
        </p:nvSpPr>
        <p:spPr>
          <a:xfrm>
            <a:off x="-640080" y="2267712"/>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7F713396-B294-A647-9C71-807B00F191AF}"/>
              </a:ext>
            </a:extLst>
          </p:cNvPr>
          <p:cNvSpPr/>
          <p:nvPr userDrawn="1"/>
        </p:nvSpPr>
        <p:spPr>
          <a:xfrm>
            <a:off x="5833872" y="-109728"/>
            <a:ext cx="6510528" cy="7114032"/>
          </a:xfrm>
          <a:custGeom>
            <a:avLst/>
            <a:gdLst>
              <a:gd name="connsiteX0" fmla="*/ 3396767 w 6358128"/>
              <a:gd name="connsiteY0" fmla="*/ 0 h 6858000"/>
              <a:gd name="connsiteX1" fmla="*/ 6358128 w 6358128"/>
              <a:gd name="connsiteY1" fmla="*/ 0 h 6858000"/>
              <a:gd name="connsiteX2" fmla="*/ 6358128 w 6358128"/>
              <a:gd name="connsiteY2" fmla="*/ 6858000 h 6858000"/>
              <a:gd name="connsiteX3" fmla="*/ 2728803 w 6358128"/>
              <a:gd name="connsiteY3" fmla="*/ 6858000 h 6858000"/>
              <a:gd name="connsiteX4" fmla="*/ 2717215 w 6358128"/>
              <a:gd name="connsiteY4" fmla="*/ 6843288 h 6858000"/>
              <a:gd name="connsiteX5" fmla="*/ 2241013 w 6358128"/>
              <a:gd name="connsiteY5" fmla="*/ 6255214 h 6858000"/>
              <a:gd name="connsiteX6" fmla="*/ 1619221 w 6358128"/>
              <a:gd name="connsiteY6" fmla="*/ 5560270 h 6858000"/>
              <a:gd name="connsiteX7" fmla="*/ 759685 w 6358128"/>
              <a:gd name="connsiteY7" fmla="*/ 4572718 h 6858000"/>
              <a:gd name="connsiteX8" fmla="*/ 265909 w 6358128"/>
              <a:gd name="connsiteY8" fmla="*/ 3969214 h 6858000"/>
              <a:gd name="connsiteX9" fmla="*/ 9877 w 6358128"/>
              <a:gd name="connsiteY9" fmla="*/ 3493726 h 6858000"/>
              <a:gd name="connsiteX10" fmla="*/ 595093 w 6358128"/>
              <a:gd name="connsiteY10" fmla="*/ 2817070 h 6858000"/>
              <a:gd name="connsiteX11" fmla="*/ 2058133 w 6358128"/>
              <a:gd name="connsiteY11" fmla="*/ 1390606 h 6858000"/>
              <a:gd name="connsiteX12" fmla="*/ 3226279 w 6358128"/>
              <a:gd name="connsiteY12" fmla="*/ 176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8128" h="6858000">
                <a:moveTo>
                  <a:pt x="3396767" y="0"/>
                </a:moveTo>
                <a:lnTo>
                  <a:pt x="6358128" y="0"/>
                </a:lnTo>
                <a:lnTo>
                  <a:pt x="6358128" y="6858000"/>
                </a:lnTo>
                <a:lnTo>
                  <a:pt x="2728803" y="6858000"/>
                </a:lnTo>
                <a:lnTo>
                  <a:pt x="2717215" y="6843288"/>
                </a:lnTo>
                <a:cubicBezTo>
                  <a:pt x="2574769" y="6662694"/>
                  <a:pt x="2394175" y="6435808"/>
                  <a:pt x="2241013" y="6255214"/>
                </a:cubicBezTo>
                <a:cubicBezTo>
                  <a:pt x="2036797" y="6014422"/>
                  <a:pt x="1866109" y="5840686"/>
                  <a:pt x="1619221" y="5560270"/>
                </a:cubicBezTo>
                <a:cubicBezTo>
                  <a:pt x="1372333" y="5279854"/>
                  <a:pt x="985237" y="4837894"/>
                  <a:pt x="759685" y="4572718"/>
                </a:cubicBezTo>
                <a:cubicBezTo>
                  <a:pt x="534133" y="4307542"/>
                  <a:pt x="390877" y="4149046"/>
                  <a:pt x="265909" y="3969214"/>
                </a:cubicBezTo>
                <a:cubicBezTo>
                  <a:pt x="140941" y="3789382"/>
                  <a:pt x="-44987" y="3685750"/>
                  <a:pt x="9877" y="3493726"/>
                </a:cubicBezTo>
                <a:cubicBezTo>
                  <a:pt x="64741" y="3301702"/>
                  <a:pt x="253717" y="3167590"/>
                  <a:pt x="595093" y="2817070"/>
                </a:cubicBezTo>
                <a:cubicBezTo>
                  <a:pt x="936469" y="2466550"/>
                  <a:pt x="1439389" y="2009350"/>
                  <a:pt x="2058133" y="1390606"/>
                </a:cubicBezTo>
                <a:cubicBezTo>
                  <a:pt x="2367505" y="1081234"/>
                  <a:pt x="2804131" y="617176"/>
                  <a:pt x="3226279" y="176740"/>
                </a:cubicBezTo>
                <a:close/>
              </a:path>
            </a:pathLst>
          </a:custGeom>
          <a:solidFill>
            <a:schemeClr val="tx1">
              <a:lumMod val="85000"/>
              <a:lumOff val="15000"/>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48">
            <a:extLst>
              <a:ext uri="{FF2B5EF4-FFF2-40B4-BE49-F238E27FC236}">
                <a16:creationId xmlns:a16="http://schemas.microsoft.com/office/drawing/2014/main" id="{5ACE19D0-5895-0F4B-9749-092F723778BF}"/>
              </a:ext>
            </a:extLst>
          </p:cNvPr>
          <p:cNvSpPr/>
          <p:nvPr userDrawn="1"/>
        </p:nvSpPr>
        <p:spPr>
          <a:xfrm>
            <a:off x="502746" y="-3688"/>
            <a:ext cx="2219060" cy="825419"/>
          </a:xfrm>
          <a:prstGeom prst="rect">
            <a:avLst/>
          </a:prstGeom>
        </p:spPr>
        <p:txBody>
          <a:bodyPr wrap="square">
            <a:spAutoFit/>
          </a:bodyPr>
          <a:lstStyle/>
          <a:p>
            <a:pPr>
              <a:lnSpc>
                <a:spcPct val="150000"/>
              </a:lnSpc>
              <a:spcAft>
                <a:spcPts val="1600"/>
              </a:spcAft>
            </a:pPr>
            <a:r>
              <a:rPr lang="zh-Hans" altLang="en-US" sz="3600" b="1" spc="75" dirty="0">
                <a:solidFill>
                  <a:schemeClr val="bg1"/>
                </a:solidFill>
                <a:latin typeface="Microsoft YaHei" panose="020B0503020204020204" pitchFamily="34" charset="-122"/>
                <a:ea typeface="Microsoft YaHei" panose="020B0503020204020204" pitchFamily="34" charset="-122"/>
              </a:rPr>
              <a:t>目 录</a:t>
            </a:r>
            <a:endParaRPr lang="zh-CN" altLang="en-US" sz="3600" b="1" spc="75"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135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页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1FD649-4F12-3D43-A2E5-943D4D1175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0452" b="6480"/>
          <a:stretch/>
        </p:blipFill>
        <p:spPr>
          <a:xfrm>
            <a:off x="-1" y="0"/>
            <a:ext cx="12190413" cy="5943600"/>
          </a:xfrm>
          <a:prstGeom prst="rect">
            <a:avLst/>
          </a:prstGeom>
        </p:spPr>
      </p:pic>
      <p:sp>
        <p:nvSpPr>
          <p:cNvPr id="7" name="矩形 3">
            <a:extLst>
              <a:ext uri="{FF2B5EF4-FFF2-40B4-BE49-F238E27FC236}">
                <a16:creationId xmlns:a16="http://schemas.microsoft.com/office/drawing/2014/main" id="{EA562DA0-4417-484D-80D9-1771F828BD62}"/>
              </a:ext>
            </a:extLst>
          </p:cNvPr>
          <p:cNvSpPr/>
          <p:nvPr userDrawn="1"/>
        </p:nvSpPr>
        <p:spPr>
          <a:xfrm>
            <a:off x="1588" y="3814916"/>
            <a:ext cx="12190413" cy="3043083"/>
          </a:xfrm>
          <a:prstGeom prst="rect">
            <a:avLst/>
          </a:prstGeom>
          <a:solidFill>
            <a:srgbClr val="005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
            <a:extLst>
              <a:ext uri="{FF2B5EF4-FFF2-40B4-BE49-F238E27FC236}">
                <a16:creationId xmlns:a16="http://schemas.microsoft.com/office/drawing/2014/main" id="{FE99BCC4-5539-2A42-8EAE-2760D60256A4}"/>
              </a:ext>
            </a:extLst>
          </p:cNvPr>
          <p:cNvSpPr/>
          <p:nvPr userDrawn="1"/>
        </p:nvSpPr>
        <p:spPr>
          <a:xfrm>
            <a:off x="0" y="3953582"/>
            <a:ext cx="12190413"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6">
            <a:extLst>
              <a:ext uri="{FF2B5EF4-FFF2-40B4-BE49-F238E27FC236}">
                <a16:creationId xmlns:a16="http://schemas.microsoft.com/office/drawing/2014/main" id="{66E041B8-6E95-CA48-930D-204CAD4B6026}"/>
              </a:ext>
            </a:extLst>
          </p:cNvPr>
          <p:cNvSpPr/>
          <p:nvPr userDrawn="1"/>
        </p:nvSpPr>
        <p:spPr>
          <a:xfrm>
            <a:off x="1587" y="6635775"/>
            <a:ext cx="12190413"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Rectangle 13">
            <a:extLst>
              <a:ext uri="{FF2B5EF4-FFF2-40B4-BE49-F238E27FC236}">
                <a16:creationId xmlns:a16="http://schemas.microsoft.com/office/drawing/2014/main" id="{67DC2DBB-F7B0-3044-975A-269F50138412}"/>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2A38C2-38CB-1149-91C6-F106F6A325C9}"/>
              </a:ext>
            </a:extLst>
          </p:cNvPr>
          <p:cNvSpPr/>
          <p:nvPr userDrawn="1"/>
        </p:nvSpPr>
        <p:spPr>
          <a:xfrm>
            <a:off x="-640080" y="1133856"/>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F641A7D-30A2-FD4F-A42C-05B44E0043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61095" y="152786"/>
            <a:ext cx="2447220" cy="480295"/>
          </a:xfrm>
          <a:prstGeom prst="rect">
            <a:avLst/>
          </a:prstGeom>
        </p:spPr>
      </p:pic>
    </p:spTree>
    <p:extLst>
      <p:ext uri="{BB962C8B-B14F-4D97-AF65-F5344CB8AC3E}">
        <p14:creationId xmlns:p14="http://schemas.microsoft.com/office/powerpoint/2010/main" val="162668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页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1FD649-4F12-3D43-A2E5-943D4D1175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51" t="20452" r="8772" b="6480"/>
          <a:stretch/>
        </p:blipFill>
        <p:spPr>
          <a:xfrm>
            <a:off x="1" y="0"/>
            <a:ext cx="12192000" cy="6858000"/>
          </a:xfrm>
          <a:prstGeom prst="rect">
            <a:avLst/>
          </a:prstGeom>
        </p:spPr>
      </p:pic>
      <p:sp>
        <p:nvSpPr>
          <p:cNvPr id="14" name="Rectangle 13">
            <a:extLst>
              <a:ext uri="{FF2B5EF4-FFF2-40B4-BE49-F238E27FC236}">
                <a16:creationId xmlns:a16="http://schemas.microsoft.com/office/drawing/2014/main" id="{67DC2DBB-F7B0-3044-975A-269F50138412}"/>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2A38C2-38CB-1149-91C6-F106F6A325C9}"/>
              </a:ext>
            </a:extLst>
          </p:cNvPr>
          <p:cNvSpPr/>
          <p:nvPr userDrawn="1"/>
        </p:nvSpPr>
        <p:spPr>
          <a:xfrm>
            <a:off x="-640080" y="1133856"/>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F641A7D-30A2-FD4F-A42C-05B44E0043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61095" y="152786"/>
            <a:ext cx="2447220" cy="480295"/>
          </a:xfrm>
          <a:prstGeom prst="rect">
            <a:avLst/>
          </a:prstGeom>
        </p:spPr>
      </p:pic>
      <p:sp>
        <p:nvSpPr>
          <p:cNvPr id="12" name="Freeform 11">
            <a:extLst>
              <a:ext uri="{FF2B5EF4-FFF2-40B4-BE49-F238E27FC236}">
                <a16:creationId xmlns:a16="http://schemas.microsoft.com/office/drawing/2014/main" id="{862586D8-1B0B-FE44-B772-A8B588C64E4B}"/>
              </a:ext>
            </a:extLst>
          </p:cNvPr>
          <p:cNvSpPr/>
          <p:nvPr userDrawn="1"/>
        </p:nvSpPr>
        <p:spPr>
          <a:xfrm>
            <a:off x="4131733" y="0"/>
            <a:ext cx="8058678" cy="6858000"/>
          </a:xfrm>
          <a:custGeom>
            <a:avLst/>
            <a:gdLst>
              <a:gd name="connsiteX0" fmla="*/ 3429000 w 8058678"/>
              <a:gd name="connsiteY0" fmla="*/ 0 h 6858000"/>
              <a:gd name="connsiteX1" fmla="*/ 3539067 w 8058678"/>
              <a:gd name="connsiteY1" fmla="*/ 0 h 6858000"/>
              <a:gd name="connsiteX2" fmla="*/ 3649134 w 8058678"/>
              <a:gd name="connsiteY2" fmla="*/ 0 h 6858000"/>
              <a:gd name="connsiteX3" fmla="*/ 8058678 w 8058678"/>
              <a:gd name="connsiteY3" fmla="*/ 0 h 6858000"/>
              <a:gd name="connsiteX4" fmla="*/ 8058678 w 8058678"/>
              <a:gd name="connsiteY4" fmla="*/ 6858000 h 6858000"/>
              <a:gd name="connsiteX5" fmla="*/ 7078134 w 8058678"/>
              <a:gd name="connsiteY5" fmla="*/ 6858000 h 6858000"/>
              <a:gd name="connsiteX6" fmla="*/ 3539067 w 8058678"/>
              <a:gd name="connsiteY6" fmla="*/ 6858000 h 6858000"/>
              <a:gd name="connsiteX7" fmla="*/ 0 w 805867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58678" h="6858000">
                <a:moveTo>
                  <a:pt x="3429000" y="0"/>
                </a:moveTo>
                <a:lnTo>
                  <a:pt x="3539067" y="0"/>
                </a:lnTo>
                <a:lnTo>
                  <a:pt x="3649134" y="0"/>
                </a:lnTo>
                <a:lnTo>
                  <a:pt x="8058678" y="0"/>
                </a:lnTo>
                <a:lnTo>
                  <a:pt x="8058678" y="6858000"/>
                </a:lnTo>
                <a:lnTo>
                  <a:pt x="7078134" y="6858000"/>
                </a:lnTo>
                <a:lnTo>
                  <a:pt x="3539067" y="6858000"/>
                </a:lnTo>
                <a:lnTo>
                  <a:pt x="0" y="6858000"/>
                </a:lnTo>
                <a:close/>
              </a:path>
            </a:pathLst>
          </a:custGeom>
          <a:solidFill>
            <a:srgbClr val="0059BD">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65D83477-5010-294C-B91B-A0A3E6C9F525}"/>
              </a:ext>
            </a:extLst>
          </p:cNvPr>
          <p:cNvSpPr/>
          <p:nvPr userDrawn="1"/>
        </p:nvSpPr>
        <p:spPr>
          <a:xfrm>
            <a:off x="4201887" y="0"/>
            <a:ext cx="3638939" cy="6858000"/>
          </a:xfrm>
          <a:prstGeom prst="parallelogram">
            <a:avLst>
              <a:gd name="adj" fmla="val 953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6F958E-A0B9-2043-9E40-BA3919B8E0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980" y="164774"/>
            <a:ext cx="2447220" cy="480295"/>
          </a:xfrm>
          <a:prstGeom prst="rect">
            <a:avLst/>
          </a:prstGeom>
        </p:spPr>
      </p:pic>
    </p:spTree>
    <p:extLst>
      <p:ext uri="{BB962C8B-B14F-4D97-AF65-F5344CB8AC3E}">
        <p14:creationId xmlns:p14="http://schemas.microsoft.com/office/powerpoint/2010/main" val="1319413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浅色风格">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9DA95B-A76D-914F-9813-C335E96499D6}"/>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l="11308" t="10563" b="10021"/>
          <a:stretch/>
        </p:blipFill>
        <p:spPr>
          <a:xfrm>
            <a:off x="0" y="0"/>
            <a:ext cx="12192000" cy="6858000"/>
          </a:xfrm>
          <a:prstGeom prst="rect">
            <a:avLst/>
          </a:prstGeom>
        </p:spPr>
      </p:pic>
      <p:sp>
        <p:nvSpPr>
          <p:cNvPr id="14" name="矩形 12">
            <a:extLst>
              <a:ext uri="{FF2B5EF4-FFF2-40B4-BE49-F238E27FC236}">
                <a16:creationId xmlns:a16="http://schemas.microsoft.com/office/drawing/2014/main" id="{0DDCA035-9ADB-3143-B2D7-D3FE75B45395}"/>
              </a:ext>
            </a:extLst>
          </p:cNvPr>
          <p:cNvSpPr/>
          <p:nvPr userDrawn="1"/>
        </p:nvSpPr>
        <p:spPr>
          <a:xfrm>
            <a:off x="0" y="0"/>
            <a:ext cx="12192000" cy="6858000"/>
          </a:xfrm>
          <a:prstGeom prst="rect">
            <a:avLst/>
          </a:prstGeom>
          <a:solidFill>
            <a:schemeClr val="tx1">
              <a:lumMod val="85000"/>
              <a:lumOff val="1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pic>
        <p:nvPicPr>
          <p:cNvPr id="4" name="Picture 3">
            <a:extLst>
              <a:ext uri="{FF2B5EF4-FFF2-40B4-BE49-F238E27FC236}">
                <a16:creationId xmlns:a16="http://schemas.microsoft.com/office/drawing/2014/main" id="{A03B5D5D-367A-1343-AFCD-BF13399CC0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5283" y="152787"/>
            <a:ext cx="1613031" cy="316576"/>
          </a:xfrm>
          <a:prstGeom prst="rect">
            <a:avLst/>
          </a:prstGeom>
        </p:spPr>
      </p:pic>
      <p:cxnSp>
        <p:nvCxnSpPr>
          <p:cNvPr id="5" name="直接连接符 20">
            <a:extLst>
              <a:ext uri="{FF2B5EF4-FFF2-40B4-BE49-F238E27FC236}">
                <a16:creationId xmlns:a16="http://schemas.microsoft.com/office/drawing/2014/main" id="{5B46B230-DA43-7E47-A634-4C8C90A7F738}"/>
              </a:ext>
            </a:extLst>
          </p:cNvPr>
          <p:cNvCxnSpPr/>
          <p:nvPr userDrawn="1"/>
        </p:nvCxnSpPr>
        <p:spPr>
          <a:xfrm>
            <a:off x="648033" y="688796"/>
            <a:ext cx="1154396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3EB190-B957-DB4B-9321-91FB87A047C4}"/>
              </a:ext>
            </a:extLst>
          </p:cNvPr>
          <p:cNvSpPr/>
          <p:nvPr userDrawn="1"/>
        </p:nvSpPr>
        <p:spPr>
          <a:xfrm>
            <a:off x="356073" y="5685"/>
            <a:ext cx="291960" cy="683111"/>
          </a:xfrm>
          <a:prstGeom prst="rect">
            <a:avLst/>
          </a:prstGeom>
          <a:solidFill>
            <a:srgbClr val="0E61B7"/>
          </a:solidFill>
          <a:ln>
            <a:solidFill>
              <a:srgbClr val="0E6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1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深色风格">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CB589-C8E2-AA4E-AC73-E69160C91C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563"/>
          <a:stretch/>
        </p:blipFill>
        <p:spPr>
          <a:xfrm>
            <a:off x="1" y="-1"/>
            <a:ext cx="12192000" cy="6849997"/>
          </a:xfrm>
          <a:prstGeom prst="rect">
            <a:avLst/>
          </a:prstGeom>
        </p:spPr>
      </p:pic>
      <p:sp>
        <p:nvSpPr>
          <p:cNvPr id="10" name="Rectangle 9">
            <a:extLst>
              <a:ext uri="{FF2B5EF4-FFF2-40B4-BE49-F238E27FC236}">
                <a16:creationId xmlns:a16="http://schemas.microsoft.com/office/drawing/2014/main" id="{F1DF8499-AFAF-2E40-8728-F3EF14E16186}"/>
              </a:ext>
            </a:extLst>
          </p:cNvPr>
          <p:cNvSpPr/>
          <p:nvPr userDrawn="1"/>
        </p:nvSpPr>
        <p:spPr>
          <a:xfrm>
            <a:off x="1" y="0"/>
            <a:ext cx="12192000" cy="6865692"/>
          </a:xfrm>
          <a:prstGeom prst="rect">
            <a:avLst/>
          </a:prstGeom>
          <a:gradFill>
            <a:gsLst>
              <a:gs pos="0">
                <a:srgbClr val="0059BD"/>
              </a:gs>
              <a:gs pos="69000">
                <a:srgbClr val="0059BD">
                  <a:alpha val="88000"/>
                </a:srgbClr>
              </a:gs>
              <a:gs pos="100000">
                <a:srgbClr val="0059BD">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dirty="0"/>
              <a:t> </a:t>
            </a:r>
            <a:endParaRPr lang="en-US" dirty="0"/>
          </a:p>
        </p:txBody>
      </p:sp>
      <p:cxnSp>
        <p:nvCxnSpPr>
          <p:cNvPr id="5" name="直接连接符 20">
            <a:extLst>
              <a:ext uri="{FF2B5EF4-FFF2-40B4-BE49-F238E27FC236}">
                <a16:creationId xmlns:a16="http://schemas.microsoft.com/office/drawing/2014/main" id="{5B46B230-DA43-7E47-A634-4C8C90A7F738}"/>
              </a:ext>
            </a:extLst>
          </p:cNvPr>
          <p:cNvCxnSpPr/>
          <p:nvPr userDrawn="1"/>
        </p:nvCxnSpPr>
        <p:spPr>
          <a:xfrm>
            <a:off x="648033" y="688796"/>
            <a:ext cx="1154396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730959-3337-DB44-A5C8-03E1E05DEAF6}"/>
              </a:ext>
            </a:extLst>
          </p:cNvPr>
          <p:cNvSpPr/>
          <p:nvPr userDrawn="1"/>
        </p:nvSpPr>
        <p:spPr>
          <a:xfrm>
            <a:off x="356073" y="5685"/>
            <a:ext cx="291960" cy="683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AB4522-B3AF-2845-998D-8228707563D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853" r="23007"/>
          <a:stretch/>
        </p:blipFill>
        <p:spPr>
          <a:xfrm>
            <a:off x="10089930" y="58253"/>
            <a:ext cx="1966179" cy="476414"/>
          </a:xfrm>
          <a:prstGeom prst="rect">
            <a:avLst/>
          </a:prstGeom>
        </p:spPr>
      </p:pic>
    </p:spTree>
    <p:extLst>
      <p:ext uri="{BB962C8B-B14F-4D97-AF65-F5344CB8AC3E}">
        <p14:creationId xmlns:p14="http://schemas.microsoft.com/office/powerpoint/2010/main" val="353947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F2C1B-794F-9848-9111-B0E970A797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12">
            <a:extLst>
              <a:ext uri="{FF2B5EF4-FFF2-40B4-BE49-F238E27FC236}">
                <a16:creationId xmlns:a16="http://schemas.microsoft.com/office/drawing/2014/main" id="{965F3873-0891-964A-8AFE-102D3A911FAB}"/>
              </a:ext>
            </a:extLst>
          </p:cNvPr>
          <p:cNvSpPr/>
          <p:nvPr userDrawn="1"/>
        </p:nvSpPr>
        <p:spPr>
          <a:xfrm>
            <a:off x="0" y="-1"/>
            <a:ext cx="12192000" cy="6858001"/>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pic>
        <p:nvPicPr>
          <p:cNvPr id="12" name="Picture 11">
            <a:extLst>
              <a:ext uri="{FF2B5EF4-FFF2-40B4-BE49-F238E27FC236}">
                <a16:creationId xmlns:a16="http://schemas.microsoft.com/office/drawing/2014/main" id="{ED02A923-0CE7-2F4E-94AB-C7A1E9E754D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853" r="23007"/>
          <a:stretch/>
        </p:blipFill>
        <p:spPr>
          <a:xfrm>
            <a:off x="9217152" y="58253"/>
            <a:ext cx="2838958" cy="687892"/>
          </a:xfrm>
          <a:prstGeom prst="rect">
            <a:avLst/>
          </a:prstGeom>
        </p:spPr>
      </p:pic>
    </p:spTree>
    <p:extLst>
      <p:ext uri="{BB962C8B-B14F-4D97-AF65-F5344CB8AC3E}">
        <p14:creationId xmlns:p14="http://schemas.microsoft.com/office/powerpoint/2010/main" val="248304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7743D0-AE35-324E-8CE6-0AD92597FE53}"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195107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7743D0-AE35-324E-8CE6-0AD92597FE53}" type="datetimeFigureOut">
              <a:rPr lang="en-US" smtClean="0"/>
              <a:t>7/7/2023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D93C1-5A22-0543-AB09-646D5F29AFC9}" type="slidenum">
              <a:rPr lang="en-US" smtClean="0"/>
              <a:t>‹#›</a:t>
            </a:fld>
            <a:endParaRPr lang="en-US"/>
          </a:p>
        </p:txBody>
      </p:sp>
    </p:spTree>
    <p:extLst>
      <p:ext uri="{BB962C8B-B14F-4D97-AF65-F5344CB8AC3E}">
        <p14:creationId xmlns:p14="http://schemas.microsoft.com/office/powerpoint/2010/main" val="794137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14" r:id="rId5"/>
    <p:sldLayoutId id="2147483717" r:id="rId6"/>
    <p:sldLayoutId id="2147483710" r:id="rId7"/>
    <p:sldLayoutId id="2147483715"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09154"/>
      </p:ext>
    </p:extLst>
  </p:cSld>
  <p:clrMap bg1="lt1" tx1="dk1" bg2="lt2" tx2="dk2" accent1="accent1" accent2="accent2" accent3="accent3" accent4="accent4" accent5="accent5" accent6="accent6" hlink="hlink" folHlink="folHlink"/>
  <p:sldLayoutIdLst>
    <p:sldLayoutId id="2147483744" r:id="rId1"/>
    <p:sldLayoutId id="214748374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6.xml"/><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48">
            <a:extLst>
              <a:ext uri="{FF2B5EF4-FFF2-40B4-BE49-F238E27FC236}">
                <a16:creationId xmlns:a16="http://schemas.microsoft.com/office/drawing/2014/main" id="{8175A68C-6481-314E-BBF0-A1C8F745E8E2}"/>
              </a:ext>
            </a:extLst>
          </p:cNvPr>
          <p:cNvSpPr/>
          <p:nvPr/>
        </p:nvSpPr>
        <p:spPr>
          <a:xfrm>
            <a:off x="1716491" y="2913709"/>
            <a:ext cx="9091836" cy="999889"/>
          </a:xfrm>
          <a:prstGeom prst="rect">
            <a:avLst/>
          </a:prstGeom>
        </p:spPr>
        <p:txBody>
          <a:bodyPr wrap="square">
            <a:spAutoFit/>
          </a:bodyPr>
          <a:lstStyle/>
          <a:p>
            <a:pPr algn="ctr">
              <a:lnSpc>
                <a:spcPct val="150000"/>
              </a:lnSpc>
              <a:spcAft>
                <a:spcPts val="1600"/>
              </a:spcAft>
            </a:pPr>
            <a:r>
              <a:rPr lang="zh-CN" altLang="en-US" sz="4400" b="1" dirty="0">
                <a:solidFill>
                  <a:prstClr val="white"/>
                </a:solidFill>
                <a:ea typeface="思源宋体 Medium" panose="02020500000000000000" pitchFamily="18" charset="-122"/>
              </a:rPr>
              <a:t>教育平台用户行为分析与展示系统</a:t>
            </a:r>
          </a:p>
        </p:txBody>
      </p:sp>
      <p:sp>
        <p:nvSpPr>
          <p:cNvPr id="39" name="矩形 48">
            <a:extLst>
              <a:ext uri="{FF2B5EF4-FFF2-40B4-BE49-F238E27FC236}">
                <a16:creationId xmlns:a16="http://schemas.microsoft.com/office/drawing/2014/main" id="{45180F22-4174-774C-ADD6-C7EBA5983063}"/>
              </a:ext>
            </a:extLst>
          </p:cNvPr>
          <p:cNvSpPr/>
          <p:nvPr/>
        </p:nvSpPr>
        <p:spPr>
          <a:xfrm>
            <a:off x="447684" y="3913598"/>
            <a:ext cx="11629450" cy="581057"/>
          </a:xfrm>
          <a:prstGeom prst="rect">
            <a:avLst/>
          </a:prstGeom>
        </p:spPr>
        <p:txBody>
          <a:bodyPr wrap="square">
            <a:spAutoFit/>
          </a:bodyPr>
          <a:lstStyle/>
          <a:p>
            <a:pPr algn="ctr">
              <a:lnSpc>
                <a:spcPct val="150000"/>
              </a:lnSpc>
              <a:spcAft>
                <a:spcPts val="1600"/>
              </a:spcAft>
            </a:pPr>
            <a:r>
              <a:rPr lang="en-US" altLang="zh-CN" sz="2400" b="1" spc="75" dirty="0" err="1">
                <a:solidFill>
                  <a:schemeClr val="accent2"/>
                </a:solidFill>
                <a:latin typeface="Microsoft YaHei" panose="020B0503020204020204" pitchFamily="34" charset="-122"/>
                <a:ea typeface="Microsoft YaHei" panose="020B0503020204020204" pitchFamily="34" charset="-122"/>
              </a:rPr>
              <a:t>Mooc</a:t>
            </a:r>
            <a:r>
              <a:rPr lang="en-US" altLang="zh-CN" sz="2400" b="1" spc="75" dirty="0">
                <a:solidFill>
                  <a:schemeClr val="accent2"/>
                </a:solidFill>
                <a:latin typeface="Microsoft YaHei" panose="020B0503020204020204" pitchFamily="34" charset="-122"/>
                <a:ea typeface="Microsoft YaHei" panose="020B0503020204020204" pitchFamily="34" charset="-122"/>
              </a:rPr>
              <a:t> Users Behavior Analyzer Based On Python &amp; R</a:t>
            </a:r>
            <a:endParaRPr lang="zh-CN" altLang="en-US" sz="2400" b="1" spc="75" dirty="0">
              <a:solidFill>
                <a:schemeClr val="accent2"/>
              </a:solidFill>
              <a:latin typeface="Microsoft YaHei" panose="020B0503020204020204" pitchFamily="34" charset="-122"/>
              <a:ea typeface="Microsoft YaHei" panose="020B0503020204020204" pitchFamily="34" charset="-122"/>
            </a:endParaRPr>
          </a:p>
        </p:txBody>
      </p:sp>
      <p:sp>
        <p:nvSpPr>
          <p:cNvPr id="42" name="矩形 48">
            <a:extLst>
              <a:ext uri="{FF2B5EF4-FFF2-40B4-BE49-F238E27FC236}">
                <a16:creationId xmlns:a16="http://schemas.microsoft.com/office/drawing/2014/main" id="{D9240742-B39E-6F40-A3EA-436B47448855}"/>
              </a:ext>
            </a:extLst>
          </p:cNvPr>
          <p:cNvSpPr/>
          <p:nvPr/>
        </p:nvSpPr>
        <p:spPr>
          <a:xfrm>
            <a:off x="1052511" y="5237939"/>
            <a:ext cx="2511668" cy="499624"/>
          </a:xfrm>
          <a:prstGeom prst="rect">
            <a:avLst/>
          </a:prstGeom>
        </p:spPr>
        <p:txBody>
          <a:bodyPr wrap="square">
            <a:spAutoFit/>
          </a:bodyPr>
          <a:lstStyle/>
          <a:p>
            <a:pPr>
              <a:lnSpc>
                <a:spcPct val="150000"/>
              </a:lnSpc>
              <a:spcAft>
                <a:spcPts val="1600"/>
              </a:spcAft>
            </a:pPr>
            <a:r>
              <a:rPr lang="zh-CN" altLang="en-US" sz="2000" spc="75" dirty="0">
                <a:solidFill>
                  <a:schemeClr val="bg1"/>
                </a:solidFill>
                <a:latin typeface="Microsoft YaHei" panose="020B0503020204020204" pitchFamily="34" charset="-122"/>
                <a:ea typeface="Microsoft YaHei" panose="020B0503020204020204" pitchFamily="34" charset="-122"/>
              </a:rPr>
              <a:t>组别</a:t>
            </a:r>
            <a:r>
              <a:rPr lang="zh-Hans" altLang="en-US" sz="2000" spc="75" dirty="0">
                <a:solidFill>
                  <a:schemeClr val="bg1"/>
                </a:solidFill>
                <a:latin typeface="Microsoft YaHei" panose="020B0503020204020204" pitchFamily="34" charset="-122"/>
                <a:ea typeface="Microsoft YaHei" panose="020B0503020204020204" pitchFamily="34" charset="-122"/>
              </a:rPr>
              <a:t>：</a:t>
            </a:r>
            <a:r>
              <a:rPr lang="en-US" altLang="zh-Hans" sz="2000" spc="75" dirty="0">
                <a:solidFill>
                  <a:schemeClr val="bg1"/>
                </a:solidFill>
                <a:latin typeface="Microsoft YaHei" panose="020B0503020204020204" pitchFamily="34" charset="-122"/>
                <a:ea typeface="Microsoft YaHei" panose="020B0503020204020204" pitchFamily="34" charset="-122"/>
              </a:rPr>
              <a:t>2</a:t>
            </a:r>
            <a:r>
              <a:rPr lang="zh-CN" altLang="en-US" sz="2000" spc="75" dirty="0">
                <a:solidFill>
                  <a:schemeClr val="bg1"/>
                </a:solidFill>
                <a:latin typeface="Microsoft YaHei" panose="020B0503020204020204" pitchFamily="34" charset="-122"/>
                <a:ea typeface="Microsoft YaHei" panose="020B0503020204020204" pitchFamily="34" charset="-122"/>
              </a:rPr>
              <a:t>组</a:t>
            </a:r>
          </a:p>
        </p:txBody>
      </p:sp>
      <p:sp>
        <p:nvSpPr>
          <p:cNvPr id="6" name="矩形 48">
            <a:extLst>
              <a:ext uri="{FF2B5EF4-FFF2-40B4-BE49-F238E27FC236}">
                <a16:creationId xmlns:a16="http://schemas.microsoft.com/office/drawing/2014/main" id="{BB2D8D59-2A99-F544-8B3A-D3189A9967F9}"/>
              </a:ext>
            </a:extLst>
          </p:cNvPr>
          <p:cNvSpPr/>
          <p:nvPr/>
        </p:nvSpPr>
        <p:spPr>
          <a:xfrm>
            <a:off x="3750741" y="5237939"/>
            <a:ext cx="2511668" cy="499624"/>
          </a:xfrm>
          <a:prstGeom prst="rect">
            <a:avLst/>
          </a:prstGeom>
        </p:spPr>
        <p:txBody>
          <a:bodyPr wrap="square">
            <a:spAutoFit/>
          </a:bodyPr>
          <a:lstStyle/>
          <a:p>
            <a:pPr>
              <a:lnSpc>
                <a:spcPct val="150000"/>
              </a:lnSpc>
              <a:spcAft>
                <a:spcPts val="1600"/>
              </a:spcAft>
            </a:pPr>
            <a:r>
              <a:rPr lang="zh-Hans" altLang="en-US" sz="2000" spc="75" dirty="0">
                <a:solidFill>
                  <a:schemeClr val="bg1"/>
                </a:solidFill>
                <a:latin typeface="Microsoft YaHei" panose="020B0503020204020204" pitchFamily="34" charset="-122"/>
                <a:ea typeface="Microsoft YaHei" panose="020B0503020204020204" pitchFamily="34" charset="-122"/>
              </a:rPr>
              <a:t>汇报人：</a:t>
            </a:r>
            <a:r>
              <a:rPr lang="zh-CN" altLang="en-US" sz="2000" spc="75" dirty="0">
                <a:solidFill>
                  <a:schemeClr val="bg1"/>
                </a:solidFill>
                <a:latin typeface="Microsoft YaHei" panose="020B0503020204020204" pitchFamily="34" charset="-122"/>
                <a:ea typeface="Microsoft YaHei" panose="020B0503020204020204" pitchFamily="34" charset="-122"/>
              </a:rPr>
              <a:t>唐天扬</a:t>
            </a:r>
          </a:p>
        </p:txBody>
      </p:sp>
      <p:sp>
        <p:nvSpPr>
          <p:cNvPr id="2" name="文本框 1">
            <a:extLst>
              <a:ext uri="{FF2B5EF4-FFF2-40B4-BE49-F238E27FC236}">
                <a16:creationId xmlns:a16="http://schemas.microsoft.com/office/drawing/2014/main" id="{AFB04516-F1E7-7263-54ED-6B9326D0C22A}"/>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1</a:t>
            </a:r>
            <a:endParaRPr lang="zh-CN" altLang="en-US" sz="4000" b="1" dirty="0">
              <a:latin typeface="+mn-ea"/>
            </a:endParaRPr>
          </a:p>
        </p:txBody>
      </p:sp>
    </p:spTree>
    <p:extLst>
      <p:ext uri="{BB962C8B-B14F-4D97-AF65-F5344CB8AC3E}">
        <p14:creationId xmlns:p14="http://schemas.microsoft.com/office/powerpoint/2010/main" val="1845107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时间序列分析</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800" b="1" dirty="0">
                <a:latin typeface="微软雅黑" panose="020B0503020204020204" pitchFamily="34" charset="-122"/>
                <a:ea typeface="微软雅黑" panose="020B0503020204020204" pitchFamily="34" charset="-122"/>
              </a:rPr>
              <a:t>ARIMA</a:t>
            </a:r>
            <a:r>
              <a:rPr lang="zh-CN" altLang="en-US" sz="2800" b="1" dirty="0">
                <a:latin typeface="微软雅黑" panose="020B0503020204020204" pitchFamily="34" charset="-122"/>
                <a:ea typeface="微软雅黑" panose="020B0503020204020204" pitchFamily="34" charset="-122"/>
              </a:rPr>
              <a:t>模型</a:t>
            </a:r>
            <a:endParaRPr lang="zh-CN" altLang="en-US" sz="2800" b="1" dirty="0">
              <a:latin typeface="微软雅黑" panose="020B0503020204020204" pitchFamily="34" charset="-122"/>
              <a:ea typeface="微软雅黑" panose="020B0503020204020204" pitchFamily="34" charset="-122"/>
              <a:sym typeface="+mn-lt"/>
            </a:endParaRPr>
          </a:p>
        </p:txBody>
      </p:sp>
      <p:sp>
        <p:nvSpPr>
          <p:cNvPr id="3" name="文本框 2">
            <a:extLst>
              <a:ext uri="{FF2B5EF4-FFF2-40B4-BE49-F238E27FC236}">
                <a16:creationId xmlns:a16="http://schemas.microsoft.com/office/drawing/2014/main" id="{AA9AF863-5F44-B7F2-D42D-1E167126B918}"/>
              </a:ext>
            </a:extLst>
          </p:cNvPr>
          <p:cNvSpPr txBox="1"/>
          <p:nvPr/>
        </p:nvSpPr>
        <p:spPr>
          <a:xfrm>
            <a:off x="338203" y="1437217"/>
            <a:ext cx="1194982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提供</a:t>
            </a:r>
            <a:r>
              <a:rPr lang="en-US" altLang="zh-CN" sz="2000" b="1" dirty="0">
                <a:solidFill>
                  <a:srgbClr val="0070C0"/>
                </a:solidFill>
                <a:latin typeface="微软雅黑" panose="020B0503020204020204" pitchFamily="34" charset="-122"/>
                <a:ea typeface="微软雅黑" panose="020B0503020204020204" pitchFamily="34" charset="-122"/>
              </a:rPr>
              <a:t>d</a:t>
            </a:r>
            <a:r>
              <a:rPr lang="zh-CN" altLang="en-US" sz="2000" b="1" dirty="0">
                <a:solidFill>
                  <a:srgbClr val="0070C0"/>
                </a:solidFill>
                <a:latin typeface="微软雅黑" panose="020B0503020204020204" pitchFamily="34" charset="-122"/>
                <a:ea typeface="微软雅黑" panose="020B0503020204020204" pitchFamily="34" charset="-122"/>
              </a:rPr>
              <a:t>参数</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多次差分</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在一定程度上解决数据不平稳问题</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&lt; ------------</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在线平台用户在线数量常见现象。</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1092370" cy="707886"/>
          </a:xfrm>
          <a:prstGeom prst="rect">
            <a:avLst/>
          </a:prstGeom>
          <a:noFill/>
        </p:spPr>
        <p:txBody>
          <a:bodyPr wrap="square" rtlCol="0">
            <a:spAutoFit/>
          </a:bodyPr>
          <a:lstStyle/>
          <a:p>
            <a:r>
              <a:rPr lang="en-US" altLang="zh-CN" sz="4000" b="1" dirty="0">
                <a:latin typeface="+mn-ea"/>
              </a:rPr>
              <a:t>10</a:t>
            </a:r>
            <a:endParaRPr lang="zh-CN" altLang="en-US" sz="4000" b="1" dirty="0">
              <a:latin typeface="+mn-ea"/>
            </a:endParaRPr>
          </a:p>
        </p:txBody>
      </p:sp>
      <p:sp>
        <p:nvSpPr>
          <p:cNvPr id="5" name="文本框 4">
            <a:extLst>
              <a:ext uri="{FF2B5EF4-FFF2-40B4-BE49-F238E27FC236}">
                <a16:creationId xmlns:a16="http://schemas.microsoft.com/office/drawing/2014/main" id="{B83DBE6C-39C5-2150-6CE6-16F27747B81F}"/>
              </a:ext>
            </a:extLst>
          </p:cNvPr>
          <p:cNvSpPr txBox="1"/>
          <p:nvPr/>
        </p:nvSpPr>
        <p:spPr>
          <a:xfrm>
            <a:off x="334586" y="2078953"/>
            <a:ext cx="11416146"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通过残差图判断估计拟合情况，并判断残差自相关性</a:t>
            </a:r>
          </a:p>
        </p:txBody>
      </p:sp>
      <p:sp>
        <p:nvSpPr>
          <p:cNvPr id="13" name="文本框 12">
            <a:extLst>
              <a:ext uri="{FF2B5EF4-FFF2-40B4-BE49-F238E27FC236}">
                <a16:creationId xmlns:a16="http://schemas.microsoft.com/office/drawing/2014/main" id="{F16F19F8-3AFC-FD81-0D1A-5FE102AFBFB3}"/>
              </a:ext>
            </a:extLst>
          </p:cNvPr>
          <p:cNvSpPr txBox="1"/>
          <p:nvPr/>
        </p:nvSpPr>
        <p:spPr>
          <a:xfrm>
            <a:off x="334586" y="2691261"/>
            <a:ext cx="8214149"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模型简单，只需考虑序列自身规律，不需要借助其他外部变量</a:t>
            </a:r>
          </a:p>
        </p:txBody>
      </p:sp>
      <p:sp>
        <p:nvSpPr>
          <p:cNvPr id="14" name="文本框 13">
            <a:extLst>
              <a:ext uri="{FF2B5EF4-FFF2-40B4-BE49-F238E27FC236}">
                <a16:creationId xmlns:a16="http://schemas.microsoft.com/office/drawing/2014/main" id="{8363B0D4-62B2-A8C3-0088-FBBF053CFD98}"/>
              </a:ext>
            </a:extLst>
          </p:cNvPr>
          <p:cNvSpPr txBox="1"/>
          <p:nvPr/>
        </p:nvSpPr>
        <p:spPr>
          <a:xfrm>
            <a:off x="5211560" y="6186765"/>
            <a:ext cx="166219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2.1.2 ARIMA</a:t>
            </a:r>
            <a:r>
              <a:rPr lang="zh-CN" altLang="en-US" sz="1200" b="1" dirty="0">
                <a:latin typeface="微软雅黑" panose="020B0503020204020204" pitchFamily="34" charset="-122"/>
                <a:ea typeface="微软雅黑" panose="020B0503020204020204" pitchFamily="34" charset="-122"/>
              </a:rPr>
              <a:t>框架</a:t>
            </a:r>
          </a:p>
        </p:txBody>
      </p:sp>
      <p:pic>
        <p:nvPicPr>
          <p:cNvPr id="4" name="图片 3">
            <a:extLst>
              <a:ext uri="{FF2B5EF4-FFF2-40B4-BE49-F238E27FC236}">
                <a16:creationId xmlns:a16="http://schemas.microsoft.com/office/drawing/2014/main" id="{918D7FFA-23E8-704A-B63E-FAE9118D5A2D}"/>
              </a:ext>
            </a:extLst>
          </p:cNvPr>
          <p:cNvPicPr>
            <a:picLocks noChangeAspect="1"/>
          </p:cNvPicPr>
          <p:nvPr/>
        </p:nvPicPr>
        <p:blipFill>
          <a:blip r:embed="rId2"/>
          <a:stretch>
            <a:fillRect/>
          </a:stretch>
        </p:blipFill>
        <p:spPr>
          <a:xfrm>
            <a:off x="5031866" y="3120287"/>
            <a:ext cx="2021586" cy="3037562"/>
          </a:xfrm>
          <a:prstGeom prst="rect">
            <a:avLst/>
          </a:prstGeom>
        </p:spPr>
      </p:pic>
    </p:spTree>
    <p:extLst>
      <p:ext uri="{BB962C8B-B14F-4D97-AF65-F5344CB8AC3E}">
        <p14:creationId xmlns:p14="http://schemas.microsoft.com/office/powerpoint/2010/main" val="351493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ARIMA</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结合神经网络</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1" y="6150114"/>
            <a:ext cx="1147603" cy="707886"/>
          </a:xfrm>
          <a:prstGeom prst="rect">
            <a:avLst/>
          </a:prstGeom>
          <a:noFill/>
        </p:spPr>
        <p:txBody>
          <a:bodyPr wrap="square" rtlCol="0">
            <a:spAutoFit/>
          </a:bodyPr>
          <a:lstStyle/>
          <a:p>
            <a:r>
              <a:rPr lang="en-US" altLang="zh-CN" sz="4000" b="1" dirty="0">
                <a:latin typeface="+mn-ea"/>
              </a:rPr>
              <a:t>11</a:t>
            </a:r>
            <a:endParaRPr lang="zh-CN" altLang="en-US" sz="4000" b="1" dirty="0">
              <a:latin typeface="+mn-ea"/>
            </a:endParaRPr>
          </a:p>
        </p:txBody>
      </p:sp>
      <p:sp>
        <p:nvSpPr>
          <p:cNvPr id="15" name="文本框 14">
            <a:extLst>
              <a:ext uri="{FF2B5EF4-FFF2-40B4-BE49-F238E27FC236}">
                <a16:creationId xmlns:a16="http://schemas.microsoft.com/office/drawing/2014/main" id="{1A73E72D-1956-F513-90EF-519D9647C00C}"/>
              </a:ext>
            </a:extLst>
          </p:cNvPr>
          <p:cNvSpPr txBox="1"/>
          <p:nvPr/>
        </p:nvSpPr>
        <p:spPr>
          <a:xfrm>
            <a:off x="720435" y="874455"/>
            <a:ext cx="10702637" cy="286232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我们参考复现了一篇论文以使得模型更加契合数据实际情况</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rgbClr val="0070C0"/>
                </a:solidFill>
                <a:latin typeface="微软雅黑" panose="020B0503020204020204" pitchFamily="34" charset="-122"/>
                <a:ea typeface="微软雅黑" panose="020B0503020204020204" pitchFamily="34" charset="-122"/>
              </a:rPr>
              <a:t>论文：</a:t>
            </a:r>
            <a:r>
              <a:rPr lang="en-US" altLang="zh-CN" sz="2000" b="1" i="1" dirty="0">
                <a:latin typeface="微软雅黑" panose="020B0503020204020204" pitchFamily="34" charset="-122"/>
                <a:ea typeface="微软雅黑" panose="020B0503020204020204" pitchFamily="34" charset="-122"/>
              </a:rPr>
              <a:t>[1] Web Traffic Time Series Forecasting using ARIMA and LSTM RNN</a:t>
            </a:r>
          </a:p>
          <a:p>
            <a:r>
              <a:rPr lang="en-US" altLang="zh-CN" sz="2000" b="1" i="1" dirty="0" err="1">
                <a:latin typeface="微软雅黑" panose="020B0503020204020204" pitchFamily="34" charset="-122"/>
                <a:ea typeface="微软雅黑" panose="020B0503020204020204" pitchFamily="34" charset="-122"/>
              </a:rPr>
              <a:t>Tejas</a:t>
            </a:r>
            <a:r>
              <a:rPr lang="en-US" altLang="zh-CN" sz="2000" b="1" i="1" dirty="0">
                <a:latin typeface="微软雅黑" panose="020B0503020204020204" pitchFamily="34" charset="-122"/>
                <a:ea typeface="微软雅黑" panose="020B0503020204020204" pitchFamily="34" charset="-122"/>
              </a:rPr>
              <a:t>  </a:t>
            </a:r>
            <a:r>
              <a:rPr lang="en-US" altLang="zh-CN" sz="2000" b="1" i="1" dirty="0" err="1">
                <a:latin typeface="微软雅黑" panose="020B0503020204020204" pitchFamily="34" charset="-122"/>
                <a:ea typeface="微软雅黑" panose="020B0503020204020204" pitchFamily="34" charset="-122"/>
              </a:rPr>
              <a:t>Shelatkar</a:t>
            </a:r>
            <a:r>
              <a:rPr lang="en-US" altLang="zh-CN" sz="2000" b="1" i="1" dirty="0">
                <a:latin typeface="微软雅黑" panose="020B0503020204020204" pitchFamily="34" charset="-122"/>
                <a:ea typeface="微软雅黑" panose="020B0503020204020204" pitchFamily="34" charset="-122"/>
              </a:rPr>
              <a:t>, Stephen  </a:t>
            </a:r>
            <a:r>
              <a:rPr lang="en-US" altLang="zh-CN" sz="2000" b="1" i="1" dirty="0" err="1">
                <a:latin typeface="微软雅黑" panose="020B0503020204020204" pitchFamily="34" charset="-122"/>
                <a:ea typeface="微软雅黑" panose="020B0503020204020204" pitchFamily="34" charset="-122"/>
              </a:rPr>
              <a:t>Tondale</a:t>
            </a:r>
            <a:r>
              <a:rPr lang="en-US" altLang="zh-CN" sz="2000" b="1" i="1" dirty="0">
                <a:latin typeface="微软雅黑" panose="020B0503020204020204" pitchFamily="34" charset="-122"/>
                <a:ea typeface="微软雅黑" panose="020B0503020204020204" pitchFamily="34" charset="-122"/>
              </a:rPr>
              <a:t>, Swaraj  Yadav, Sheetal  </a:t>
            </a:r>
            <a:r>
              <a:rPr lang="en-US" altLang="zh-CN" sz="2000" b="1" i="1" dirty="0" err="1">
                <a:latin typeface="微软雅黑" panose="020B0503020204020204" pitchFamily="34" charset="-122"/>
                <a:ea typeface="微软雅黑" panose="020B0503020204020204" pitchFamily="34" charset="-122"/>
              </a:rPr>
              <a:t>AhirTM</a:t>
            </a:r>
            <a:r>
              <a:rPr lang="en-US" altLang="zh-CN" sz="2000" b="1" i="1" dirty="0">
                <a:latin typeface="微软雅黑" panose="020B0503020204020204" pitchFamily="34" charset="-122"/>
                <a:ea typeface="微软雅黑" panose="020B0503020204020204" pitchFamily="34" charset="-122"/>
              </a:rPr>
              <a:t> Web Conf. 32 03017 (2020)</a:t>
            </a:r>
          </a:p>
          <a:p>
            <a:endParaRPr lang="en-US" altLang="zh-CN" sz="2000" b="1" i="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提供了一种方法对时而波动变化较大，时而波动变化平缓的数据更好地分析。</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rgbClr val="0070C0"/>
                </a:solidFill>
                <a:latin typeface="微软雅黑" panose="020B0503020204020204" pitchFamily="34" charset="-122"/>
                <a:ea typeface="微软雅黑" panose="020B0503020204020204" pitchFamily="34" charset="-122"/>
              </a:rPr>
              <a:t>模型：</a:t>
            </a:r>
            <a:r>
              <a:rPr lang="zh-CN" altLang="en-US" sz="2000" b="1" dirty="0">
                <a:latin typeface="微软雅黑" panose="020B0503020204020204" pitchFamily="34" charset="-122"/>
                <a:ea typeface="微软雅黑" panose="020B0503020204020204" pitchFamily="34" charset="-122"/>
              </a:rPr>
              <a:t>通过复现论文将可以得到一个</a:t>
            </a:r>
            <a:r>
              <a:rPr lang="en-US" altLang="zh-CN" sz="2000" b="1" dirty="0">
                <a:solidFill>
                  <a:srgbClr val="0070C0"/>
                </a:solidFill>
                <a:latin typeface="微软雅黑" panose="020B0503020204020204" pitchFamily="34" charset="-122"/>
                <a:ea typeface="微软雅黑" panose="020B0503020204020204" pitchFamily="34" charset="-122"/>
              </a:rPr>
              <a:t>LSTM RNN</a:t>
            </a:r>
            <a:r>
              <a:rPr lang="zh-CN" altLang="en-US" sz="2000" b="1" dirty="0">
                <a:solidFill>
                  <a:srgbClr val="0070C0"/>
                </a:solidFill>
                <a:latin typeface="微软雅黑" panose="020B0503020204020204" pitchFamily="34" charset="-122"/>
                <a:ea typeface="微软雅黑" panose="020B0503020204020204" pitchFamily="34" charset="-122"/>
              </a:rPr>
              <a:t>网络并结合</a:t>
            </a:r>
            <a:r>
              <a:rPr lang="en-US" altLang="zh-CN" sz="2000" b="1" dirty="0">
                <a:solidFill>
                  <a:srgbClr val="0070C0"/>
                </a:solidFill>
                <a:latin typeface="微软雅黑" panose="020B0503020204020204" pitchFamily="34" charset="-122"/>
                <a:ea typeface="微软雅黑" panose="020B0503020204020204" pitchFamily="34" charset="-122"/>
              </a:rPr>
              <a:t>ARIMA</a:t>
            </a:r>
            <a:r>
              <a:rPr lang="zh-CN" altLang="en-US" sz="2000" b="1" dirty="0">
                <a:latin typeface="微软雅黑" panose="020B0503020204020204" pitchFamily="34" charset="-122"/>
                <a:ea typeface="微软雅黑" panose="020B0503020204020204" pitchFamily="34" charset="-122"/>
              </a:rPr>
              <a:t>模型用于产生预估。</a:t>
            </a:r>
          </a:p>
        </p:txBody>
      </p:sp>
      <p:sp>
        <p:nvSpPr>
          <p:cNvPr id="18" name="文本框 17">
            <a:extLst>
              <a:ext uri="{FF2B5EF4-FFF2-40B4-BE49-F238E27FC236}">
                <a16:creationId xmlns:a16="http://schemas.microsoft.com/office/drawing/2014/main" id="{4D2C72E7-5C16-64A1-B853-C8F005132507}"/>
              </a:ext>
            </a:extLst>
          </p:cNvPr>
          <p:cNvSpPr txBox="1"/>
          <p:nvPr/>
        </p:nvSpPr>
        <p:spPr>
          <a:xfrm>
            <a:off x="2044310" y="5766835"/>
            <a:ext cx="349907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2.2.1 </a:t>
            </a:r>
            <a:r>
              <a:rPr lang="zh-CN" altLang="en-US" sz="1200" b="1" dirty="0">
                <a:latin typeface="微软雅黑" panose="020B0503020204020204" pitchFamily="34" charset="-122"/>
                <a:ea typeface="微软雅黑" panose="020B0503020204020204" pitchFamily="34" charset="-122"/>
              </a:rPr>
              <a:t>论文配图</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投影网络</a:t>
            </a:r>
            <a:r>
              <a:rPr lang="en-US" altLang="zh-CN" sz="1200" b="1" dirty="0">
                <a:latin typeface="微软雅黑" panose="020B0503020204020204" pitchFamily="34" charset="-122"/>
                <a:ea typeface="微软雅黑" panose="020B0503020204020204" pitchFamily="34" charset="-122"/>
              </a:rPr>
              <a:t>ARIMA</a:t>
            </a:r>
            <a:r>
              <a:rPr lang="zh-CN" altLang="en-US" sz="1200" b="1" dirty="0">
                <a:latin typeface="微软雅黑" panose="020B0503020204020204" pitchFamily="34" charset="-122"/>
                <a:ea typeface="微软雅黑" panose="020B0503020204020204" pitchFamily="34" charset="-122"/>
              </a:rPr>
              <a:t>框架示意图</a:t>
            </a:r>
          </a:p>
        </p:txBody>
      </p:sp>
      <p:sp>
        <p:nvSpPr>
          <p:cNvPr id="19" name="文本框 18">
            <a:extLst>
              <a:ext uri="{FF2B5EF4-FFF2-40B4-BE49-F238E27FC236}">
                <a16:creationId xmlns:a16="http://schemas.microsoft.com/office/drawing/2014/main" id="{4CC876BB-C381-E2D4-39C2-B86926CE1EDD}"/>
              </a:ext>
            </a:extLst>
          </p:cNvPr>
          <p:cNvSpPr txBox="1"/>
          <p:nvPr/>
        </p:nvSpPr>
        <p:spPr>
          <a:xfrm>
            <a:off x="8188037" y="5766835"/>
            <a:ext cx="272934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2.2.2 </a:t>
            </a:r>
            <a:r>
              <a:rPr lang="zh-CN" altLang="en-US" sz="1200" b="1" dirty="0">
                <a:latin typeface="微软雅黑" panose="020B0503020204020204" pitchFamily="34" charset="-122"/>
                <a:ea typeface="微软雅黑" panose="020B0503020204020204" pitchFamily="34" charset="-122"/>
              </a:rPr>
              <a:t>论文配图</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结果对比</a:t>
            </a:r>
          </a:p>
        </p:txBody>
      </p:sp>
      <p:pic>
        <p:nvPicPr>
          <p:cNvPr id="3" name="图片 2">
            <a:extLst>
              <a:ext uri="{FF2B5EF4-FFF2-40B4-BE49-F238E27FC236}">
                <a16:creationId xmlns:a16="http://schemas.microsoft.com/office/drawing/2014/main" id="{11D1F6A7-DB0B-B7EB-3932-7EA8FDE2D8A4}"/>
              </a:ext>
            </a:extLst>
          </p:cNvPr>
          <p:cNvPicPr>
            <a:picLocks noChangeAspect="1"/>
          </p:cNvPicPr>
          <p:nvPr/>
        </p:nvPicPr>
        <p:blipFill>
          <a:blip r:embed="rId2"/>
          <a:stretch>
            <a:fillRect/>
          </a:stretch>
        </p:blipFill>
        <p:spPr>
          <a:xfrm>
            <a:off x="836188" y="4030017"/>
            <a:ext cx="5915321" cy="1721230"/>
          </a:xfrm>
          <a:prstGeom prst="rect">
            <a:avLst/>
          </a:prstGeom>
        </p:spPr>
      </p:pic>
      <p:pic>
        <p:nvPicPr>
          <p:cNvPr id="5" name="图片 4">
            <a:extLst>
              <a:ext uri="{FF2B5EF4-FFF2-40B4-BE49-F238E27FC236}">
                <a16:creationId xmlns:a16="http://schemas.microsoft.com/office/drawing/2014/main" id="{CEAA0E10-1E74-042B-B717-A6C372648101}"/>
              </a:ext>
            </a:extLst>
          </p:cNvPr>
          <p:cNvPicPr>
            <a:picLocks noChangeAspect="1"/>
          </p:cNvPicPr>
          <p:nvPr/>
        </p:nvPicPr>
        <p:blipFill>
          <a:blip r:embed="rId3"/>
          <a:stretch>
            <a:fillRect/>
          </a:stretch>
        </p:blipFill>
        <p:spPr>
          <a:xfrm>
            <a:off x="7817190" y="3977175"/>
            <a:ext cx="3471037" cy="1721230"/>
          </a:xfrm>
          <a:prstGeom prst="rect">
            <a:avLst/>
          </a:prstGeom>
        </p:spPr>
      </p:pic>
    </p:spTree>
    <p:extLst>
      <p:ext uri="{BB962C8B-B14F-4D97-AF65-F5344CB8AC3E}">
        <p14:creationId xmlns:p14="http://schemas.microsoft.com/office/powerpoint/2010/main" val="212769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FORE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04</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可视化与优化</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优化可视化表现</a:t>
            </a:r>
          </a:p>
        </p:txBody>
      </p:sp>
      <p:sp>
        <p:nvSpPr>
          <p:cNvPr id="5" name="文本框 4">
            <a:extLst>
              <a:ext uri="{FF2B5EF4-FFF2-40B4-BE49-F238E27FC236}">
                <a16:creationId xmlns:a16="http://schemas.microsoft.com/office/drawing/2014/main" id="{57C18E6E-C490-3952-C710-51DD468EB212}"/>
              </a:ext>
            </a:extLst>
          </p:cNvPr>
          <p:cNvSpPr txBox="1"/>
          <p:nvPr/>
        </p:nvSpPr>
        <p:spPr>
          <a:xfrm>
            <a:off x="-1" y="6150114"/>
            <a:ext cx="865909" cy="707886"/>
          </a:xfrm>
          <a:prstGeom prst="rect">
            <a:avLst/>
          </a:prstGeom>
          <a:noFill/>
        </p:spPr>
        <p:txBody>
          <a:bodyPr wrap="square" rtlCol="0">
            <a:spAutoFit/>
          </a:bodyPr>
          <a:lstStyle/>
          <a:p>
            <a:r>
              <a:rPr lang="en-US" altLang="zh-CN" sz="4000" b="1" dirty="0">
                <a:latin typeface="+mn-ea"/>
              </a:rPr>
              <a:t>12</a:t>
            </a:r>
            <a:endParaRPr lang="zh-CN" altLang="en-US" sz="4000" b="1" dirty="0">
              <a:latin typeface="+mn-ea"/>
            </a:endParaRPr>
          </a:p>
        </p:txBody>
      </p:sp>
    </p:spTree>
    <p:extLst>
      <p:ext uri="{BB962C8B-B14F-4D97-AF65-F5344CB8AC3E}">
        <p14:creationId xmlns:p14="http://schemas.microsoft.com/office/powerpoint/2010/main" val="48841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使用</a:t>
            </a:r>
            <a:r>
              <a:rPr lang="en-US" altLang="zh-CN" sz="2800" b="1" dirty="0" err="1">
                <a:latin typeface="微软雅黑" panose="020B0503020204020204" pitchFamily="34" charset="-122"/>
                <a:ea typeface="微软雅黑" panose="020B0503020204020204" pitchFamily="34" charset="-122"/>
                <a:cs typeface="微软雅黑" panose="020B0503020204020204" pitchFamily="34" charset="-122"/>
                <a:sym typeface="+mn-lt"/>
              </a:rPr>
              <a:t>Jupyter</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 Notebook</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作为前期评估测试工具</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13</a:t>
            </a:r>
            <a:endParaRPr lang="zh-CN" altLang="en-US" sz="4000" b="1" dirty="0">
              <a:latin typeface="+mn-ea"/>
            </a:endParaRPr>
          </a:p>
        </p:txBody>
      </p:sp>
      <p:pic>
        <p:nvPicPr>
          <p:cNvPr id="5" name="图片 4">
            <a:extLst>
              <a:ext uri="{FF2B5EF4-FFF2-40B4-BE49-F238E27FC236}">
                <a16:creationId xmlns:a16="http://schemas.microsoft.com/office/drawing/2014/main" id="{F9F7F465-CB0A-9A96-008F-0EF2F8FEC72E}"/>
              </a:ext>
            </a:extLst>
          </p:cNvPr>
          <p:cNvPicPr>
            <a:picLocks noChangeAspect="1"/>
          </p:cNvPicPr>
          <p:nvPr/>
        </p:nvPicPr>
        <p:blipFill>
          <a:blip r:embed="rId2"/>
          <a:stretch>
            <a:fillRect/>
          </a:stretch>
        </p:blipFill>
        <p:spPr>
          <a:xfrm>
            <a:off x="477982" y="984156"/>
            <a:ext cx="7461633" cy="5340624"/>
          </a:xfrm>
          <a:prstGeom prst="rect">
            <a:avLst/>
          </a:prstGeom>
        </p:spPr>
      </p:pic>
      <p:sp>
        <p:nvSpPr>
          <p:cNvPr id="9" name="文本框 8">
            <a:extLst>
              <a:ext uri="{FF2B5EF4-FFF2-40B4-BE49-F238E27FC236}">
                <a16:creationId xmlns:a16="http://schemas.microsoft.com/office/drawing/2014/main" id="{CD966B05-46B8-D655-01B3-CA1E6F7B0E1E}"/>
              </a:ext>
            </a:extLst>
          </p:cNvPr>
          <p:cNvSpPr txBox="1"/>
          <p:nvPr/>
        </p:nvSpPr>
        <p:spPr>
          <a:xfrm>
            <a:off x="8145048" y="1442384"/>
            <a:ext cx="3779729" cy="1323439"/>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基于网页的用于交互计算的应用程序。其可被应用于全过程计算：开发、文档编写、运行代码和展示结果。</a:t>
            </a:r>
          </a:p>
        </p:txBody>
      </p:sp>
      <p:sp>
        <p:nvSpPr>
          <p:cNvPr id="11" name="文本框 10">
            <a:extLst>
              <a:ext uri="{FF2B5EF4-FFF2-40B4-BE49-F238E27FC236}">
                <a16:creationId xmlns:a16="http://schemas.microsoft.com/office/drawing/2014/main" id="{140B9015-F226-378F-9A89-1D32E56EA4F3}"/>
              </a:ext>
            </a:extLst>
          </p:cNvPr>
          <p:cNvSpPr txBox="1"/>
          <p:nvPr/>
        </p:nvSpPr>
        <p:spPr>
          <a:xfrm>
            <a:off x="8145047" y="3148011"/>
            <a:ext cx="3779729" cy="2246769"/>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优点：允许把代码写入独立的</a:t>
            </a:r>
            <a:r>
              <a:rPr lang="en-US" altLang="zh-CN" sz="2000" b="1" dirty="0">
                <a:latin typeface="微软雅黑" panose="020B0503020204020204" pitchFamily="34" charset="-122"/>
                <a:ea typeface="微软雅黑" panose="020B0503020204020204" pitchFamily="34" charset="-122"/>
              </a:rPr>
              <a:t>cell</a:t>
            </a:r>
            <a:r>
              <a:rPr lang="zh-CN" altLang="en-US" sz="2000" b="1" dirty="0">
                <a:latin typeface="微软雅黑" panose="020B0503020204020204" pitchFamily="34" charset="-122"/>
                <a:ea typeface="微软雅黑" panose="020B0503020204020204" pitchFamily="34" charset="-122"/>
              </a:rPr>
              <a:t>中，然后单独执行；灵活性和交互性；零成本重现结果</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缺点：这款工具本质上不是直接面向客户的，而是开发、分析人员使用的工具。</a:t>
            </a:r>
          </a:p>
        </p:txBody>
      </p:sp>
      <p:sp>
        <p:nvSpPr>
          <p:cNvPr id="12" name="文本框 11">
            <a:extLst>
              <a:ext uri="{FF2B5EF4-FFF2-40B4-BE49-F238E27FC236}">
                <a16:creationId xmlns:a16="http://schemas.microsoft.com/office/drawing/2014/main" id="{B9CC4CA9-1E24-BB06-0D4D-7F509B46C070}"/>
              </a:ext>
            </a:extLst>
          </p:cNvPr>
          <p:cNvSpPr txBox="1"/>
          <p:nvPr/>
        </p:nvSpPr>
        <p:spPr>
          <a:xfrm>
            <a:off x="2459260" y="6205055"/>
            <a:ext cx="3499076"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4.1.1 </a:t>
            </a:r>
            <a:r>
              <a:rPr lang="en-US" altLang="zh-CN" sz="1200" b="1" dirty="0" err="1">
                <a:latin typeface="微软雅黑" panose="020B0503020204020204" pitchFamily="34" charset="-122"/>
                <a:ea typeface="微软雅黑" panose="020B0503020204020204" pitchFamily="34" charset="-122"/>
              </a:rPr>
              <a:t>Jupyter</a:t>
            </a:r>
            <a:r>
              <a:rPr lang="en-US" altLang="zh-CN" sz="1200" b="1" dirty="0">
                <a:latin typeface="微软雅黑" panose="020B0503020204020204" pitchFamily="34" charset="-122"/>
                <a:ea typeface="微软雅黑" panose="020B0503020204020204" pitchFamily="34" charset="-122"/>
              </a:rPr>
              <a:t> Notebook</a:t>
            </a:r>
            <a:r>
              <a:rPr lang="zh-CN" altLang="en-US" sz="1200" b="1" dirty="0">
                <a:latin typeface="微软雅黑" panose="020B0503020204020204" pitchFamily="34" charset="-122"/>
                <a:ea typeface="微软雅黑" panose="020B0503020204020204" pitchFamily="34" charset="-122"/>
              </a:rPr>
              <a:t>使用时图示</a:t>
            </a:r>
          </a:p>
        </p:txBody>
      </p:sp>
    </p:spTree>
    <p:extLst>
      <p:ext uri="{BB962C8B-B14F-4D97-AF65-F5344CB8AC3E}">
        <p14:creationId xmlns:p14="http://schemas.microsoft.com/office/powerpoint/2010/main" val="358799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Microsoft BI </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库</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14</a:t>
            </a:r>
            <a:endParaRPr lang="zh-CN" altLang="en-US" sz="4000" b="1" dirty="0">
              <a:latin typeface="+mn-ea"/>
            </a:endParaRPr>
          </a:p>
        </p:txBody>
      </p:sp>
      <p:sp>
        <p:nvSpPr>
          <p:cNvPr id="9" name="文本框 8">
            <a:extLst>
              <a:ext uri="{FF2B5EF4-FFF2-40B4-BE49-F238E27FC236}">
                <a16:creationId xmlns:a16="http://schemas.microsoft.com/office/drawing/2014/main" id="{CD966B05-46B8-D655-01B3-CA1E6F7B0E1E}"/>
              </a:ext>
            </a:extLst>
          </p:cNvPr>
          <p:cNvSpPr txBox="1"/>
          <p:nvPr/>
        </p:nvSpPr>
        <p:spPr>
          <a:xfrm>
            <a:off x="7935234" y="1442384"/>
            <a:ext cx="3779729" cy="1323439"/>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rPr>
              <a:t>Power BI </a:t>
            </a:r>
            <a:r>
              <a:rPr lang="zh-CN" altLang="en-US" sz="2000" b="1" dirty="0">
                <a:latin typeface="微软雅黑" panose="020B0503020204020204" pitchFamily="34" charset="-122"/>
                <a:ea typeface="微软雅黑" panose="020B0503020204020204" pitchFamily="34" charset="-122"/>
              </a:rPr>
              <a:t>是软件服务、应用和连接器的集合，它们协同工作以将相关数据来源转换为连贯的视觉逼真的交互式见解。</a:t>
            </a:r>
          </a:p>
        </p:txBody>
      </p:sp>
      <p:sp>
        <p:nvSpPr>
          <p:cNvPr id="11" name="文本框 10">
            <a:extLst>
              <a:ext uri="{FF2B5EF4-FFF2-40B4-BE49-F238E27FC236}">
                <a16:creationId xmlns:a16="http://schemas.microsoft.com/office/drawing/2014/main" id="{140B9015-F226-378F-9A89-1D32E56EA4F3}"/>
              </a:ext>
            </a:extLst>
          </p:cNvPr>
          <p:cNvSpPr txBox="1"/>
          <p:nvPr/>
        </p:nvSpPr>
        <p:spPr>
          <a:xfrm>
            <a:off x="7935235" y="3151989"/>
            <a:ext cx="3779729" cy="2554545"/>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在网页或应用中加入</a:t>
            </a:r>
            <a:r>
              <a:rPr lang="en-US" altLang="zh-CN" sz="2000" b="1" dirty="0">
                <a:latin typeface="微软雅黑" panose="020B0503020204020204" pitchFamily="34" charset="-122"/>
                <a:ea typeface="微软雅黑" panose="020B0503020204020204" pitchFamily="34" charset="-122"/>
              </a:rPr>
              <a:t>Python/R</a:t>
            </a:r>
            <a:r>
              <a:rPr lang="zh-CN" altLang="en-US" sz="2000" b="1" dirty="0">
                <a:latin typeface="微软雅黑" panose="020B0503020204020204" pitchFamily="34" charset="-122"/>
                <a:ea typeface="微软雅黑" panose="020B0503020204020204" pitchFamily="34" charset="-122"/>
              </a:rPr>
              <a:t>语言解释器 √</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创建数据流，可以同时被</a:t>
            </a:r>
            <a:r>
              <a:rPr lang="en-US" altLang="zh-CN" sz="2000" b="1" dirty="0">
                <a:latin typeface="微软雅黑" panose="020B0503020204020204" pitchFamily="34" charset="-122"/>
                <a:ea typeface="微软雅黑" panose="020B0503020204020204" pitchFamily="34" charset="-122"/>
              </a:rPr>
              <a:t>Python</a:t>
            </a:r>
            <a:r>
              <a:rPr lang="zh-CN" altLang="en-US" sz="2000" b="1" dirty="0">
                <a:latin typeface="微软雅黑" panose="020B0503020204020204" pitchFamily="34" charset="-122"/>
                <a:ea typeface="微软雅黑" panose="020B0503020204020204" pitchFamily="34" charset="-122"/>
              </a:rPr>
              <a:t>与</a:t>
            </a:r>
            <a:r>
              <a:rPr lang="en-US" altLang="zh-CN" sz="2000" b="1" dirty="0">
                <a:latin typeface="微软雅黑" panose="020B0503020204020204" pitchFamily="34" charset="-122"/>
                <a:ea typeface="微软雅黑" panose="020B0503020204020204" pitchFamily="34" charset="-122"/>
              </a:rPr>
              <a:t>R</a:t>
            </a:r>
            <a:r>
              <a:rPr lang="zh-CN" altLang="en-US" sz="2000" b="1" dirty="0">
                <a:latin typeface="微软雅黑" panose="020B0503020204020204" pitchFamily="34" charset="-122"/>
                <a:ea typeface="微软雅黑" panose="020B0503020204020204" pitchFamily="34" charset="-122"/>
              </a:rPr>
              <a:t>语言读取 √</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简单快捷地编辑创建视觉对象 √</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9CC4CA9-1E24-BB06-0D4D-7F509B46C070}"/>
              </a:ext>
            </a:extLst>
          </p:cNvPr>
          <p:cNvSpPr txBox="1"/>
          <p:nvPr/>
        </p:nvSpPr>
        <p:spPr>
          <a:xfrm>
            <a:off x="2224594" y="5394780"/>
            <a:ext cx="3499076"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4.1.1 Microsoft BI API</a:t>
            </a:r>
            <a:r>
              <a:rPr lang="zh-CN" altLang="en-US" sz="1200" b="1" dirty="0">
                <a:latin typeface="微软雅黑" panose="020B0503020204020204" pitchFamily="34" charset="-122"/>
                <a:ea typeface="微软雅黑" panose="020B0503020204020204" pitchFamily="34" charset="-122"/>
              </a:rPr>
              <a:t>入门指南</a:t>
            </a:r>
          </a:p>
        </p:txBody>
      </p:sp>
      <p:pic>
        <p:nvPicPr>
          <p:cNvPr id="3" name="图片 2">
            <a:extLst>
              <a:ext uri="{FF2B5EF4-FFF2-40B4-BE49-F238E27FC236}">
                <a16:creationId xmlns:a16="http://schemas.microsoft.com/office/drawing/2014/main" id="{A13B22BD-AEC5-7068-2CD5-DB748604BADE}"/>
              </a:ext>
            </a:extLst>
          </p:cNvPr>
          <p:cNvPicPr>
            <a:picLocks noChangeAspect="1"/>
          </p:cNvPicPr>
          <p:nvPr/>
        </p:nvPicPr>
        <p:blipFill>
          <a:blip r:embed="rId2"/>
          <a:stretch>
            <a:fillRect/>
          </a:stretch>
        </p:blipFill>
        <p:spPr>
          <a:xfrm>
            <a:off x="456888" y="1551819"/>
            <a:ext cx="7034488" cy="3754361"/>
          </a:xfrm>
          <a:prstGeom prst="rect">
            <a:avLst/>
          </a:prstGeom>
        </p:spPr>
      </p:pic>
    </p:spTree>
    <p:extLst>
      <p:ext uri="{BB962C8B-B14F-4D97-AF65-F5344CB8AC3E}">
        <p14:creationId xmlns:p14="http://schemas.microsoft.com/office/powerpoint/2010/main" val="47899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我们使用</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Python</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R</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语言和</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BI</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实现的控件</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15</a:t>
            </a:r>
            <a:endParaRPr lang="zh-CN" altLang="en-US" sz="4000" b="1" dirty="0">
              <a:latin typeface="+mn-ea"/>
            </a:endParaRPr>
          </a:p>
        </p:txBody>
      </p:sp>
      <p:pic>
        <p:nvPicPr>
          <p:cNvPr id="4" name="图片 3" descr="地图&#10;&#10;描述已自动生成">
            <a:extLst>
              <a:ext uri="{FF2B5EF4-FFF2-40B4-BE49-F238E27FC236}">
                <a16:creationId xmlns:a16="http://schemas.microsoft.com/office/drawing/2014/main" id="{2F445EEC-BB29-5FA4-A930-9382CEF67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159" y="1104143"/>
            <a:ext cx="4031388" cy="2384765"/>
          </a:xfrm>
          <a:prstGeom prst="rect">
            <a:avLst/>
          </a:prstGeom>
        </p:spPr>
      </p:pic>
      <p:pic>
        <p:nvPicPr>
          <p:cNvPr id="13" name="图片 12" descr="图表&#10;&#10;描述已自动生成">
            <a:extLst>
              <a:ext uri="{FF2B5EF4-FFF2-40B4-BE49-F238E27FC236}">
                <a16:creationId xmlns:a16="http://schemas.microsoft.com/office/drawing/2014/main" id="{3C48F5EF-B462-F044-3DD9-5A0BA9A95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737" y="1401820"/>
            <a:ext cx="6409247" cy="4174175"/>
          </a:xfrm>
          <a:prstGeom prst="rect">
            <a:avLst/>
          </a:prstGeom>
        </p:spPr>
      </p:pic>
      <p:pic>
        <p:nvPicPr>
          <p:cNvPr id="15" name="图片 14" descr="图片包含 图形用户界面&#10;&#10;描述已自动生成">
            <a:extLst>
              <a:ext uri="{FF2B5EF4-FFF2-40B4-BE49-F238E27FC236}">
                <a16:creationId xmlns:a16="http://schemas.microsoft.com/office/drawing/2014/main" id="{0861DD08-DDB9-530E-519E-E9D60A94A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51" y="3958995"/>
            <a:ext cx="4961883" cy="2000250"/>
          </a:xfrm>
          <a:prstGeom prst="rect">
            <a:avLst/>
          </a:prstGeom>
        </p:spPr>
      </p:pic>
      <p:sp>
        <p:nvSpPr>
          <p:cNvPr id="16" name="文本框 15">
            <a:extLst>
              <a:ext uri="{FF2B5EF4-FFF2-40B4-BE49-F238E27FC236}">
                <a16:creationId xmlns:a16="http://schemas.microsoft.com/office/drawing/2014/main" id="{5801A34E-F2F6-34E8-98EC-CB1B5229BE0F}"/>
              </a:ext>
            </a:extLst>
          </p:cNvPr>
          <p:cNvSpPr txBox="1"/>
          <p:nvPr/>
        </p:nvSpPr>
        <p:spPr>
          <a:xfrm>
            <a:off x="1032315" y="3631618"/>
            <a:ext cx="3499076"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4.3.1 </a:t>
            </a:r>
            <a:r>
              <a:rPr lang="zh-CN" altLang="en-US" sz="1200" b="1" dirty="0">
                <a:latin typeface="微软雅黑" panose="020B0503020204020204" pitchFamily="34" charset="-122"/>
                <a:ea typeface="微软雅黑" panose="020B0503020204020204" pitchFamily="34" charset="-122"/>
              </a:rPr>
              <a:t>结合亚马逊地图服务生成地地图热度图</a:t>
            </a:r>
          </a:p>
        </p:txBody>
      </p:sp>
      <p:sp>
        <p:nvSpPr>
          <p:cNvPr id="17" name="文本框 16">
            <a:extLst>
              <a:ext uri="{FF2B5EF4-FFF2-40B4-BE49-F238E27FC236}">
                <a16:creationId xmlns:a16="http://schemas.microsoft.com/office/drawing/2014/main" id="{D5CD64ED-9A2A-A9B1-C97C-AFDF0375B9C6}"/>
              </a:ext>
            </a:extLst>
          </p:cNvPr>
          <p:cNvSpPr txBox="1"/>
          <p:nvPr/>
        </p:nvSpPr>
        <p:spPr>
          <a:xfrm>
            <a:off x="928954" y="6011614"/>
            <a:ext cx="3499076"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4.3.2 </a:t>
            </a:r>
            <a:r>
              <a:rPr lang="zh-CN" altLang="en-US" sz="1200" b="1" dirty="0">
                <a:latin typeface="微软雅黑" panose="020B0503020204020204" pitchFamily="34" charset="-122"/>
                <a:ea typeface="微软雅黑" panose="020B0503020204020204" pitchFamily="34" charset="-122"/>
              </a:rPr>
              <a:t>结合</a:t>
            </a:r>
            <a:r>
              <a:rPr lang="en-US" altLang="zh-CN" sz="1200" b="1" dirty="0">
                <a:latin typeface="微软雅黑" panose="020B0503020204020204" pitchFamily="34" charset="-122"/>
                <a:ea typeface="微软雅黑" panose="020B0503020204020204" pitchFamily="34" charset="-122"/>
              </a:rPr>
              <a:t>BI</a:t>
            </a:r>
            <a:r>
              <a:rPr lang="zh-CN" altLang="en-US" sz="1200" b="1" dirty="0">
                <a:latin typeface="微软雅黑" panose="020B0503020204020204" pitchFamily="34" charset="-122"/>
                <a:ea typeface="微软雅黑" panose="020B0503020204020204" pitchFamily="34" charset="-122"/>
              </a:rPr>
              <a:t>与</a:t>
            </a:r>
            <a:r>
              <a:rPr lang="en-US" altLang="zh-CN" sz="1200" b="1" dirty="0">
                <a:latin typeface="微软雅黑" panose="020B0503020204020204" pitchFamily="34" charset="-122"/>
                <a:ea typeface="微软雅黑" panose="020B0503020204020204" pitchFamily="34" charset="-122"/>
              </a:rPr>
              <a:t>Python</a:t>
            </a:r>
            <a:r>
              <a:rPr lang="zh-CN" altLang="en-US" sz="1200" b="1" dirty="0">
                <a:latin typeface="微软雅黑" panose="020B0503020204020204" pitchFamily="34" charset="-122"/>
                <a:ea typeface="微软雅黑" panose="020B0503020204020204" pitchFamily="34" charset="-122"/>
              </a:rPr>
              <a:t>完成的数据钻取功能</a:t>
            </a:r>
          </a:p>
        </p:txBody>
      </p:sp>
      <p:sp>
        <p:nvSpPr>
          <p:cNvPr id="18" name="文本框 17">
            <a:extLst>
              <a:ext uri="{FF2B5EF4-FFF2-40B4-BE49-F238E27FC236}">
                <a16:creationId xmlns:a16="http://schemas.microsoft.com/office/drawing/2014/main" id="{BDB5861D-793C-A3DD-E9CD-E433FFCCE482}"/>
              </a:ext>
            </a:extLst>
          </p:cNvPr>
          <p:cNvSpPr txBox="1"/>
          <p:nvPr/>
        </p:nvSpPr>
        <p:spPr>
          <a:xfrm>
            <a:off x="7021822" y="5734615"/>
            <a:ext cx="3499076"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4.3.3 </a:t>
            </a:r>
            <a:r>
              <a:rPr lang="zh-CN" altLang="en-US" sz="1200" b="1" dirty="0">
                <a:latin typeface="微软雅黑" panose="020B0503020204020204" pitchFamily="34" charset="-122"/>
                <a:ea typeface="微软雅黑" panose="020B0503020204020204" pitchFamily="34" charset="-122"/>
              </a:rPr>
              <a:t>结合</a:t>
            </a:r>
            <a:r>
              <a:rPr lang="en-US" altLang="zh-CN" sz="1200" b="1" dirty="0">
                <a:latin typeface="微软雅黑" panose="020B0503020204020204" pitchFamily="34" charset="-122"/>
                <a:ea typeface="微软雅黑" panose="020B0503020204020204" pitchFamily="34" charset="-122"/>
              </a:rPr>
              <a:t>BI</a:t>
            </a:r>
            <a:r>
              <a:rPr lang="zh-CN" altLang="en-US" sz="1200" b="1" dirty="0">
                <a:latin typeface="微软雅黑" panose="020B0503020204020204" pitchFamily="34" charset="-122"/>
                <a:ea typeface="微软雅黑" panose="020B0503020204020204" pitchFamily="34" charset="-122"/>
              </a:rPr>
              <a:t>与</a:t>
            </a:r>
            <a:r>
              <a:rPr lang="en-US" altLang="zh-CN" sz="1200" b="1" dirty="0">
                <a:latin typeface="微软雅黑" panose="020B0503020204020204" pitchFamily="34" charset="-122"/>
                <a:ea typeface="微软雅黑" panose="020B0503020204020204" pitchFamily="34" charset="-122"/>
              </a:rPr>
              <a:t>Python</a:t>
            </a:r>
            <a:r>
              <a:rPr lang="zh-CN" altLang="en-US" sz="1200" b="1" dirty="0">
                <a:latin typeface="微软雅黑" panose="020B0503020204020204" pitchFamily="34" charset="-122"/>
                <a:ea typeface="微软雅黑" panose="020B0503020204020204" pitchFamily="34" charset="-122"/>
              </a:rPr>
              <a:t>完成的数据钻取功能</a:t>
            </a:r>
          </a:p>
        </p:txBody>
      </p:sp>
    </p:spTree>
    <p:extLst>
      <p:ext uri="{BB962C8B-B14F-4D97-AF65-F5344CB8AC3E}">
        <p14:creationId xmlns:p14="http://schemas.microsoft.com/office/powerpoint/2010/main" val="159562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FIVE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05</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2035429"/>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框架整合结果展示</a:t>
            </a:r>
          </a:p>
          <a:p>
            <a:pPr>
              <a:lnSpc>
                <a:spcPct val="150000"/>
              </a:lnSpc>
              <a:spcAft>
                <a:spcPts val="1600"/>
              </a:spcAft>
            </a:pPr>
            <a:endParaRPr lang="zh-CN" altLang="en-US" sz="4000" b="1" spc="75" dirty="0">
              <a:solidFill>
                <a:schemeClr val="bg1"/>
              </a:solidFill>
              <a:latin typeface="Microsoft YaHei" panose="020B0503020204020204" pitchFamily="34" charset="-122"/>
              <a:ea typeface="Microsoft YaHei" panose="020B0503020204020204" pitchFamily="34" charset="-122"/>
            </a:endParaRP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整合后运行结果</a:t>
            </a:r>
          </a:p>
        </p:txBody>
      </p:sp>
      <p:sp>
        <p:nvSpPr>
          <p:cNvPr id="5" name="文本框 4">
            <a:extLst>
              <a:ext uri="{FF2B5EF4-FFF2-40B4-BE49-F238E27FC236}">
                <a16:creationId xmlns:a16="http://schemas.microsoft.com/office/drawing/2014/main" id="{57C18E6E-C490-3952-C710-51DD468EB212}"/>
              </a:ext>
            </a:extLst>
          </p:cNvPr>
          <p:cNvSpPr txBox="1"/>
          <p:nvPr/>
        </p:nvSpPr>
        <p:spPr>
          <a:xfrm>
            <a:off x="-1" y="6150114"/>
            <a:ext cx="865909" cy="707886"/>
          </a:xfrm>
          <a:prstGeom prst="rect">
            <a:avLst/>
          </a:prstGeom>
          <a:noFill/>
        </p:spPr>
        <p:txBody>
          <a:bodyPr wrap="square" rtlCol="0">
            <a:spAutoFit/>
          </a:bodyPr>
          <a:lstStyle/>
          <a:p>
            <a:r>
              <a:rPr lang="en-US" altLang="zh-CN" sz="4000" b="1" dirty="0">
                <a:latin typeface="+mn-ea"/>
              </a:rPr>
              <a:t>16</a:t>
            </a:r>
            <a:endParaRPr lang="zh-CN" altLang="en-US" sz="4000" b="1" dirty="0">
              <a:latin typeface="+mn-ea"/>
            </a:endParaRPr>
          </a:p>
        </p:txBody>
      </p:sp>
    </p:spTree>
    <p:extLst>
      <p:ext uri="{BB962C8B-B14F-4D97-AF65-F5344CB8AC3E}">
        <p14:creationId xmlns:p14="http://schemas.microsoft.com/office/powerpoint/2010/main" val="23430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25</a:t>
            </a:r>
            <a:endParaRPr lang="zh-CN" altLang="en-US" sz="4000" b="1" dirty="0">
              <a:latin typeface="+mn-ea"/>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加载项 1" title="Microsoft Power BI">
                <a:extLst>
                  <a:ext uri="{FF2B5EF4-FFF2-40B4-BE49-F238E27FC236}">
                    <a16:creationId xmlns:a16="http://schemas.microsoft.com/office/drawing/2014/main" id="{825E15C8-E4C6-9171-31BB-6146AF2E654B}"/>
                  </a:ext>
                </a:extLst>
              </p:cNvPr>
              <p:cNvGraphicFramePr>
                <a:graphicFrameLocks noGrp="1"/>
              </p:cNvGraphicFramePr>
              <p:nvPr>
                <p:extLst>
                  <p:ext uri="{D42A27DB-BD31-4B8C-83A1-F6EECF244321}">
                    <p14:modId xmlns:p14="http://schemas.microsoft.com/office/powerpoint/2010/main" val="1714140582"/>
                  </p:ext>
                </p:extLst>
              </p:nvPr>
            </p:nvGraphicFramePr>
            <p:xfrm>
              <a:off x="0" y="-1"/>
              <a:ext cx="12192000" cy="68580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加载项 1" title="Microsoft Power BI">
                <a:extLst>
                  <a:ext uri="{FF2B5EF4-FFF2-40B4-BE49-F238E27FC236}">
                    <a16:creationId xmlns:a16="http://schemas.microsoft.com/office/drawing/2014/main" id="{825E15C8-E4C6-9171-31BB-6146AF2E654B}"/>
                  </a:ext>
                </a:extLst>
              </p:cNvPr>
              <p:cNvPicPr>
                <a:picLocks noGrp="1" noRot="1" noChangeAspect="1" noMove="1" noResize="1" noEditPoints="1" noAdjustHandles="1" noChangeArrowheads="1" noChangeShapeType="1"/>
              </p:cNvPicPr>
              <p:nvPr/>
            </p:nvPicPr>
            <p:blipFill>
              <a:blip r:embed="rId3"/>
              <a:stretch>
                <a:fillRect/>
              </a:stretch>
            </p:blipFill>
            <p:spPr>
              <a:xfrm>
                <a:off x="0" y="-1"/>
                <a:ext cx="12192000" cy="6858001"/>
              </a:xfrm>
              <a:prstGeom prst="rect">
                <a:avLst/>
              </a:prstGeom>
            </p:spPr>
          </p:pic>
        </mc:Fallback>
      </mc:AlternateContent>
    </p:spTree>
    <p:extLst>
      <p:ext uri="{BB962C8B-B14F-4D97-AF65-F5344CB8AC3E}">
        <p14:creationId xmlns:p14="http://schemas.microsoft.com/office/powerpoint/2010/main" val="325351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文本框 28">
            <a:extLst>
              <a:ext uri="{FF2B5EF4-FFF2-40B4-BE49-F238E27FC236}">
                <a16:creationId xmlns:a16="http://schemas.microsoft.com/office/drawing/2014/main" id="{996F7025-1119-F64B-8365-C18EE7B35F96}"/>
              </a:ext>
            </a:extLst>
          </p:cNvPr>
          <p:cNvSpPr txBox="1"/>
          <p:nvPr/>
        </p:nvSpPr>
        <p:spPr>
          <a:xfrm>
            <a:off x="4274792" y="4456810"/>
            <a:ext cx="3642415" cy="906915"/>
          </a:xfrm>
          <a:prstGeom prst="rect">
            <a:avLst/>
          </a:prstGeom>
          <a:noFill/>
        </p:spPr>
        <p:txBody>
          <a:bodyPr wrap="square" rtlCol="0">
            <a:spAutoFit/>
          </a:bodyPr>
          <a:lstStyle/>
          <a:p>
            <a:pPr marL="0" marR="0" lvl="0" indent="0" algn="dist" defTabSz="914400" rtl="0" eaLnBrk="1" fontAlgn="auto" latinLnBrk="0" hangingPunct="1">
              <a:lnSpc>
                <a:spcPct val="150000"/>
              </a:lnSpc>
              <a:spcBef>
                <a:spcPts val="0"/>
              </a:spcBef>
              <a:spcAft>
                <a:spcPts val="0"/>
              </a:spcAft>
              <a:buClrTx/>
              <a:buSzTx/>
              <a:buFontTx/>
              <a:buNone/>
              <a:tabLst/>
              <a:defRPr/>
            </a:pPr>
            <a:r>
              <a:rPr kumimoji="0" lang="zh-Hans" altLang="en-US" sz="40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rPr>
              <a:t>请批评指正</a:t>
            </a:r>
            <a:endParaRPr kumimoji="0" lang="zh-CN" altLang="en-US" sz="40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endParaRPr>
          </a:p>
        </p:txBody>
      </p:sp>
      <p:grpSp>
        <p:nvGrpSpPr>
          <p:cNvPr id="39" name="Group 38">
            <a:extLst>
              <a:ext uri="{FF2B5EF4-FFF2-40B4-BE49-F238E27FC236}">
                <a16:creationId xmlns:a16="http://schemas.microsoft.com/office/drawing/2014/main" id="{CD88ADD2-ECFD-B34E-9AE9-550FC779AD97}"/>
              </a:ext>
            </a:extLst>
          </p:cNvPr>
          <p:cNvGrpSpPr/>
          <p:nvPr/>
        </p:nvGrpSpPr>
        <p:grpSpPr>
          <a:xfrm>
            <a:off x="1693259" y="526615"/>
            <a:ext cx="8484639" cy="4383653"/>
            <a:chOff x="641685" y="446820"/>
            <a:chExt cx="8484639" cy="4383653"/>
          </a:xfrm>
        </p:grpSpPr>
        <p:grpSp>
          <p:nvGrpSpPr>
            <p:cNvPr id="36" name="Group 35">
              <a:extLst>
                <a:ext uri="{FF2B5EF4-FFF2-40B4-BE49-F238E27FC236}">
                  <a16:creationId xmlns:a16="http://schemas.microsoft.com/office/drawing/2014/main" id="{3FB1819B-2454-5F4F-AF90-81A1DB7B3BAC}"/>
                </a:ext>
              </a:extLst>
            </p:cNvPr>
            <p:cNvGrpSpPr/>
            <p:nvPr/>
          </p:nvGrpSpPr>
          <p:grpSpPr>
            <a:xfrm>
              <a:off x="641685" y="446820"/>
              <a:ext cx="3096126" cy="3666334"/>
              <a:chOff x="1600200" y="1532049"/>
              <a:chExt cx="2464613" cy="3368564"/>
            </a:xfrm>
          </p:grpSpPr>
          <p:sp useBgFill="1">
            <p:nvSpPr>
              <p:cNvPr id="34" name="Rectangle 33">
                <a:extLst>
                  <a:ext uri="{FF2B5EF4-FFF2-40B4-BE49-F238E27FC236}">
                    <a16:creationId xmlns:a16="http://schemas.microsoft.com/office/drawing/2014/main" id="{C5659F1C-1F4C-164F-9A94-EE9B8152C25B}"/>
                  </a:ext>
                </a:extLst>
              </p:cNvPr>
              <p:cNvSpPr/>
              <p:nvPr/>
            </p:nvSpPr>
            <p:spPr>
              <a:xfrm>
                <a:off x="2557463" y="2157413"/>
                <a:ext cx="542430"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4E240BB-2016-484F-8FA4-0556EC4569DD}"/>
                  </a:ext>
                </a:extLst>
              </p:cNvPr>
              <p:cNvSpPr/>
              <p:nvPr/>
            </p:nvSpPr>
            <p:spPr>
              <a:xfrm>
                <a:off x="1600200" y="1532049"/>
                <a:ext cx="2464613" cy="625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文本框 28">
              <a:extLst>
                <a:ext uri="{FF2B5EF4-FFF2-40B4-BE49-F238E27FC236}">
                  <a16:creationId xmlns:a16="http://schemas.microsoft.com/office/drawing/2014/main" id="{97589D2F-D332-6740-8E55-76130B516EAA}"/>
                </a:ext>
              </a:extLst>
            </p:cNvPr>
            <p:cNvSpPr txBox="1"/>
            <p:nvPr/>
          </p:nvSpPr>
          <p:spPr>
            <a:xfrm>
              <a:off x="2916102" y="2083567"/>
              <a:ext cx="6210222" cy="2746906"/>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Hans" sz="115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rPr>
                <a:t>HANKS</a:t>
              </a:r>
              <a:endParaRPr kumimoji="0" lang="zh-CN" altLang="en-US" sz="115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endParaRPr>
            </a:p>
          </p:txBody>
        </p:sp>
      </p:grpSp>
      <p:sp>
        <p:nvSpPr>
          <p:cNvPr id="2" name="文本框 1">
            <a:extLst>
              <a:ext uri="{FF2B5EF4-FFF2-40B4-BE49-F238E27FC236}">
                <a16:creationId xmlns:a16="http://schemas.microsoft.com/office/drawing/2014/main" id="{0514AB18-02A7-FD0C-A412-8B0480288F59}"/>
              </a:ext>
            </a:extLst>
          </p:cNvPr>
          <p:cNvSpPr txBox="1"/>
          <p:nvPr/>
        </p:nvSpPr>
        <p:spPr>
          <a:xfrm>
            <a:off x="0" y="6150114"/>
            <a:ext cx="955964" cy="707886"/>
          </a:xfrm>
          <a:prstGeom prst="rect">
            <a:avLst/>
          </a:prstGeom>
          <a:noFill/>
        </p:spPr>
        <p:txBody>
          <a:bodyPr wrap="square" rtlCol="0">
            <a:spAutoFit/>
          </a:bodyPr>
          <a:lstStyle/>
          <a:p>
            <a:r>
              <a:rPr lang="en-US" altLang="zh-CN" sz="4000" b="1" dirty="0">
                <a:solidFill>
                  <a:schemeClr val="bg1"/>
                </a:solidFill>
                <a:latin typeface="+mn-ea"/>
              </a:rPr>
              <a:t>18</a:t>
            </a:r>
            <a:endParaRPr lang="zh-CN" altLang="en-US" sz="4000" b="1" dirty="0">
              <a:solidFill>
                <a:schemeClr val="bg1"/>
              </a:solidFill>
              <a:latin typeface="+mn-ea"/>
            </a:endParaRPr>
          </a:p>
        </p:txBody>
      </p:sp>
    </p:spTree>
    <p:extLst>
      <p:ext uri="{BB962C8B-B14F-4D97-AF65-F5344CB8AC3E}">
        <p14:creationId xmlns:p14="http://schemas.microsoft.com/office/powerpoint/2010/main" val="2337162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ACFA43D-6DC4-2E4C-8983-DA0716BED8B9}"/>
              </a:ext>
            </a:extLst>
          </p:cNvPr>
          <p:cNvGrpSpPr/>
          <p:nvPr/>
        </p:nvGrpSpPr>
        <p:grpSpPr>
          <a:xfrm>
            <a:off x="614202" y="1164512"/>
            <a:ext cx="5122193" cy="1421703"/>
            <a:chOff x="1089689" y="1939883"/>
            <a:chExt cx="5122193" cy="1421703"/>
          </a:xfrm>
        </p:grpSpPr>
        <p:sp>
          <p:nvSpPr>
            <p:cNvPr id="43" name="矩形 48">
              <a:extLst>
                <a:ext uri="{FF2B5EF4-FFF2-40B4-BE49-F238E27FC236}">
                  <a16:creationId xmlns:a16="http://schemas.microsoft.com/office/drawing/2014/main" id="{6782FBFA-DDE5-7C4F-B09B-9E90CA23BC99}"/>
                </a:ext>
              </a:extLst>
            </p:cNvPr>
            <p:cNvSpPr/>
            <p:nvPr/>
          </p:nvSpPr>
          <p:spPr>
            <a:xfrm>
              <a:off x="2042218" y="2021347"/>
              <a:ext cx="4169664" cy="1340239"/>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问题分析</a:t>
              </a:r>
            </a:p>
            <a:p>
              <a:pPr>
                <a:lnSpc>
                  <a:spcPct val="150000"/>
                </a:lnSpc>
                <a:spcAft>
                  <a:spcPts val="1600"/>
                </a:spcAft>
              </a:pPr>
              <a:endParaRPr lang="zh-CN" altLang="en-US" sz="2400" b="1" spc="75" dirty="0">
                <a:solidFill>
                  <a:schemeClr val="bg1"/>
                </a:solidFill>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CF0C93A8-0A1B-E947-848F-010E3C9504A5}"/>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01</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4" name="矩形 48">
              <a:extLst>
                <a:ext uri="{FF2B5EF4-FFF2-40B4-BE49-F238E27FC236}">
                  <a16:creationId xmlns:a16="http://schemas.microsoft.com/office/drawing/2014/main" id="{50124C24-AC56-884E-B3EA-DB36AC39E8A6}"/>
                </a:ext>
              </a:extLst>
            </p:cNvPr>
            <p:cNvSpPr/>
            <p:nvPr/>
          </p:nvSpPr>
          <p:spPr>
            <a:xfrm>
              <a:off x="2042219" y="2513110"/>
              <a:ext cx="3718502" cy="830997"/>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1.1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基本功能</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1.2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问题拆分</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1.3</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拓展需求 </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p:txBody>
        </p:sp>
      </p:grpSp>
      <p:grpSp>
        <p:nvGrpSpPr>
          <p:cNvPr id="56" name="Group 55">
            <a:extLst>
              <a:ext uri="{FF2B5EF4-FFF2-40B4-BE49-F238E27FC236}">
                <a16:creationId xmlns:a16="http://schemas.microsoft.com/office/drawing/2014/main" id="{7AA408B7-9827-BE4C-B931-64BB1678FB3E}"/>
              </a:ext>
            </a:extLst>
          </p:cNvPr>
          <p:cNvGrpSpPr/>
          <p:nvPr/>
        </p:nvGrpSpPr>
        <p:grpSpPr>
          <a:xfrm>
            <a:off x="614202" y="3390003"/>
            <a:ext cx="5122193" cy="1158002"/>
            <a:chOff x="1089689" y="1939883"/>
            <a:chExt cx="5122193" cy="1158002"/>
          </a:xfrm>
        </p:grpSpPr>
        <p:sp>
          <p:nvSpPr>
            <p:cNvPr id="57" name="矩形 48">
              <a:extLst>
                <a:ext uri="{FF2B5EF4-FFF2-40B4-BE49-F238E27FC236}">
                  <a16:creationId xmlns:a16="http://schemas.microsoft.com/office/drawing/2014/main" id="{0CF07969-3A16-DC4F-9F01-80A05F7AEBA9}"/>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数据探索与数据挖掘</a:t>
              </a:r>
            </a:p>
          </p:txBody>
        </p:sp>
        <p:sp>
          <p:nvSpPr>
            <p:cNvPr id="58" name="矩形 48">
              <a:extLst>
                <a:ext uri="{FF2B5EF4-FFF2-40B4-BE49-F238E27FC236}">
                  <a16:creationId xmlns:a16="http://schemas.microsoft.com/office/drawing/2014/main" id="{ABD1A8D5-134C-7946-AB8A-010CDFD1AF82}"/>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03</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9" name="矩形 48">
              <a:extLst>
                <a:ext uri="{FF2B5EF4-FFF2-40B4-BE49-F238E27FC236}">
                  <a16:creationId xmlns:a16="http://schemas.microsoft.com/office/drawing/2014/main" id="{0FF4E3D4-1671-0B4E-BA2B-96A9DA32AE8F}"/>
                </a:ext>
              </a:extLst>
            </p:cNvPr>
            <p:cNvSpPr/>
            <p:nvPr/>
          </p:nvSpPr>
          <p:spPr>
            <a:xfrm>
              <a:off x="2042219" y="2513110"/>
              <a:ext cx="3718502" cy="584775"/>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2.1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数据探索</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2.2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选择合适模型与算法</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p:txBody>
        </p:sp>
      </p:grpSp>
      <p:grpSp>
        <p:nvGrpSpPr>
          <p:cNvPr id="60" name="Group 59">
            <a:extLst>
              <a:ext uri="{FF2B5EF4-FFF2-40B4-BE49-F238E27FC236}">
                <a16:creationId xmlns:a16="http://schemas.microsoft.com/office/drawing/2014/main" id="{12810BF3-EAB5-0846-BADC-80006DE0E808}"/>
              </a:ext>
            </a:extLst>
          </p:cNvPr>
          <p:cNvGrpSpPr/>
          <p:nvPr/>
        </p:nvGrpSpPr>
        <p:grpSpPr>
          <a:xfrm>
            <a:off x="614202" y="2382504"/>
            <a:ext cx="5122193" cy="1158002"/>
            <a:chOff x="1089689" y="1939883"/>
            <a:chExt cx="5122193" cy="1158002"/>
          </a:xfrm>
        </p:grpSpPr>
        <p:sp>
          <p:nvSpPr>
            <p:cNvPr id="61" name="矩形 48">
              <a:extLst>
                <a:ext uri="{FF2B5EF4-FFF2-40B4-BE49-F238E27FC236}">
                  <a16:creationId xmlns:a16="http://schemas.microsoft.com/office/drawing/2014/main" id="{7ECEFBF2-7CDB-9F4F-B7FA-A9BEAE0C9D08}"/>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数据收集</a:t>
              </a:r>
            </a:p>
          </p:txBody>
        </p:sp>
        <p:sp>
          <p:nvSpPr>
            <p:cNvPr id="62" name="矩形 48">
              <a:extLst>
                <a:ext uri="{FF2B5EF4-FFF2-40B4-BE49-F238E27FC236}">
                  <a16:creationId xmlns:a16="http://schemas.microsoft.com/office/drawing/2014/main" id="{1FE471C0-7374-9344-86A0-8050A01259AA}"/>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02</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3" name="矩形 48">
              <a:extLst>
                <a:ext uri="{FF2B5EF4-FFF2-40B4-BE49-F238E27FC236}">
                  <a16:creationId xmlns:a16="http://schemas.microsoft.com/office/drawing/2014/main" id="{72AE6DC2-C7DC-6642-9998-FF558488922E}"/>
                </a:ext>
              </a:extLst>
            </p:cNvPr>
            <p:cNvSpPr/>
            <p:nvPr/>
          </p:nvSpPr>
          <p:spPr>
            <a:xfrm>
              <a:off x="2042219" y="2513110"/>
              <a:ext cx="3718502" cy="584775"/>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3.1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数据爬取与规范化</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3.2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整理数据集并数据清洗</a:t>
              </a:r>
            </a:p>
          </p:txBody>
        </p:sp>
      </p:grpSp>
      <p:grpSp>
        <p:nvGrpSpPr>
          <p:cNvPr id="2" name="Group 59">
            <a:extLst>
              <a:ext uri="{FF2B5EF4-FFF2-40B4-BE49-F238E27FC236}">
                <a16:creationId xmlns:a16="http://schemas.microsoft.com/office/drawing/2014/main" id="{3277C5C0-8EE4-89B9-B757-BFB9AF707EEB}"/>
              </a:ext>
            </a:extLst>
          </p:cNvPr>
          <p:cNvGrpSpPr/>
          <p:nvPr/>
        </p:nvGrpSpPr>
        <p:grpSpPr>
          <a:xfrm>
            <a:off x="614202" y="4393736"/>
            <a:ext cx="5122193" cy="1404224"/>
            <a:chOff x="1089689" y="1939883"/>
            <a:chExt cx="5122193" cy="1404224"/>
          </a:xfrm>
        </p:grpSpPr>
        <p:sp>
          <p:nvSpPr>
            <p:cNvPr id="3" name="矩形 48">
              <a:extLst>
                <a:ext uri="{FF2B5EF4-FFF2-40B4-BE49-F238E27FC236}">
                  <a16:creationId xmlns:a16="http://schemas.microsoft.com/office/drawing/2014/main" id="{DF1792AC-AAF4-487F-45B4-9237B07120C3}"/>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可视化与优化</a:t>
              </a:r>
            </a:p>
          </p:txBody>
        </p:sp>
        <p:sp>
          <p:nvSpPr>
            <p:cNvPr id="4" name="矩形 48">
              <a:extLst>
                <a:ext uri="{FF2B5EF4-FFF2-40B4-BE49-F238E27FC236}">
                  <a16:creationId xmlns:a16="http://schemas.microsoft.com/office/drawing/2014/main" id="{F1B1F0FF-D10A-DF49-6700-E1B8DF1BD11D}"/>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04</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 name="矩形 48">
              <a:extLst>
                <a:ext uri="{FF2B5EF4-FFF2-40B4-BE49-F238E27FC236}">
                  <a16:creationId xmlns:a16="http://schemas.microsoft.com/office/drawing/2014/main" id="{2AE6B062-CD51-37AA-3507-3BDA6FAB60AF}"/>
                </a:ext>
              </a:extLst>
            </p:cNvPr>
            <p:cNvSpPr/>
            <p:nvPr/>
          </p:nvSpPr>
          <p:spPr>
            <a:xfrm>
              <a:off x="2042218" y="2513110"/>
              <a:ext cx="4169663" cy="830997"/>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4.1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使用</a:t>
              </a:r>
              <a:r>
                <a:rPr lang="en-US" altLang="zh-CN" sz="1600" b="1" i="1" spc="75" dirty="0" err="1">
                  <a:solidFill>
                    <a:schemeClr val="bg1">
                      <a:lumMod val="95000"/>
                    </a:schemeClr>
                  </a:solidFill>
                  <a:latin typeface="Microsoft YaHei" panose="020B0503020204020204" pitchFamily="34" charset="-122"/>
                  <a:ea typeface="Microsoft YaHei" panose="020B0503020204020204" pitchFamily="34" charset="-122"/>
                </a:rPr>
                <a:t>jupyter</a:t>
              </a:r>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 notebook</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的前期工作</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4.2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使用微软提供的库实现流式传输数据</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4.3</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数据钻取</a:t>
              </a:r>
            </a:p>
          </p:txBody>
        </p:sp>
      </p:grpSp>
      <p:grpSp>
        <p:nvGrpSpPr>
          <p:cNvPr id="6" name="Group 59">
            <a:extLst>
              <a:ext uri="{FF2B5EF4-FFF2-40B4-BE49-F238E27FC236}">
                <a16:creationId xmlns:a16="http://schemas.microsoft.com/office/drawing/2014/main" id="{02533ECB-36C7-7E95-D7C4-0075D2C2A506}"/>
              </a:ext>
            </a:extLst>
          </p:cNvPr>
          <p:cNvGrpSpPr/>
          <p:nvPr/>
        </p:nvGrpSpPr>
        <p:grpSpPr>
          <a:xfrm>
            <a:off x="3651563" y="1158662"/>
            <a:ext cx="5122193" cy="1158002"/>
            <a:chOff x="1089689" y="1939883"/>
            <a:chExt cx="5122193" cy="1158002"/>
          </a:xfrm>
        </p:grpSpPr>
        <p:sp>
          <p:nvSpPr>
            <p:cNvPr id="7" name="矩形 48">
              <a:extLst>
                <a:ext uri="{FF2B5EF4-FFF2-40B4-BE49-F238E27FC236}">
                  <a16:creationId xmlns:a16="http://schemas.microsoft.com/office/drawing/2014/main" id="{CB3202C9-F46F-8F4B-71E4-03F7D1CC394C}"/>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框架整合结果展示</a:t>
              </a:r>
            </a:p>
          </p:txBody>
        </p:sp>
        <p:sp>
          <p:nvSpPr>
            <p:cNvPr id="8" name="矩形 48">
              <a:extLst>
                <a:ext uri="{FF2B5EF4-FFF2-40B4-BE49-F238E27FC236}">
                  <a16:creationId xmlns:a16="http://schemas.microsoft.com/office/drawing/2014/main" id="{6A27A230-23B5-90D3-AC3D-AFDF3E86EF58}"/>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05</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 name="矩形 48">
              <a:extLst>
                <a:ext uri="{FF2B5EF4-FFF2-40B4-BE49-F238E27FC236}">
                  <a16:creationId xmlns:a16="http://schemas.microsoft.com/office/drawing/2014/main" id="{EF933A57-9EF3-3116-E1A8-8951F3E5A095}"/>
                </a:ext>
              </a:extLst>
            </p:cNvPr>
            <p:cNvSpPr/>
            <p:nvPr/>
          </p:nvSpPr>
          <p:spPr>
            <a:xfrm>
              <a:off x="2042219" y="2513110"/>
              <a:ext cx="3718502" cy="584775"/>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5.1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第三次迭代成果展示</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endPar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endParaRPr>
            </a:p>
          </p:txBody>
        </p:sp>
      </p:grpSp>
      <p:sp>
        <p:nvSpPr>
          <p:cNvPr id="10" name="文本框 9">
            <a:extLst>
              <a:ext uri="{FF2B5EF4-FFF2-40B4-BE49-F238E27FC236}">
                <a16:creationId xmlns:a16="http://schemas.microsoft.com/office/drawing/2014/main" id="{687A8B5E-E050-3EA7-322E-B80CE9CFC0B7}"/>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2</a:t>
            </a:r>
            <a:endParaRPr lang="zh-CN" altLang="en-US" sz="4000" b="1" dirty="0">
              <a:latin typeface="+mn-ea"/>
            </a:endParaRPr>
          </a:p>
        </p:txBody>
      </p:sp>
    </p:spTree>
    <p:extLst>
      <p:ext uri="{BB962C8B-B14F-4D97-AF65-F5344CB8AC3E}">
        <p14:creationId xmlns:p14="http://schemas.microsoft.com/office/powerpoint/2010/main" val="96370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ONE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01</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问题分析</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阐述目标与为达成目标所需要实现的功能</a:t>
            </a:r>
          </a:p>
        </p:txBody>
      </p:sp>
      <p:sp>
        <p:nvSpPr>
          <p:cNvPr id="2" name="文本框 1">
            <a:extLst>
              <a:ext uri="{FF2B5EF4-FFF2-40B4-BE49-F238E27FC236}">
                <a16:creationId xmlns:a16="http://schemas.microsoft.com/office/drawing/2014/main" id="{35C2C738-5B6C-F2D0-83B2-C8BC0EF56423}"/>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3</a:t>
            </a:r>
            <a:endParaRPr lang="zh-CN" altLang="en-US" sz="4000" b="1" dirty="0">
              <a:latin typeface="+mn-ea"/>
            </a:endParaRPr>
          </a:p>
        </p:txBody>
      </p:sp>
    </p:spTree>
    <p:extLst>
      <p:ext uri="{BB962C8B-B14F-4D97-AF65-F5344CB8AC3E}">
        <p14:creationId xmlns:p14="http://schemas.microsoft.com/office/powerpoint/2010/main" val="356150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22DD1B2-4EA7-C084-454F-C9F80C4AA0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2145" y="3492468"/>
            <a:ext cx="3262746" cy="2226105"/>
          </a:xfrm>
          <a:prstGeom prst="rect">
            <a:avLst/>
          </a:prstGeom>
          <a:noFill/>
          <a:ln>
            <a:noFill/>
          </a:ln>
        </p:spPr>
      </p:pic>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407600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问题分析</a:t>
            </a:r>
          </a:p>
        </p:txBody>
      </p:sp>
      <p:sp>
        <p:nvSpPr>
          <p:cNvPr id="3" name="文本框 2">
            <a:extLst>
              <a:ext uri="{FF2B5EF4-FFF2-40B4-BE49-F238E27FC236}">
                <a16:creationId xmlns:a16="http://schemas.microsoft.com/office/drawing/2014/main" id="{AA9AF863-5F44-B7F2-D42D-1E167126B918}"/>
              </a:ext>
            </a:extLst>
          </p:cNvPr>
          <p:cNvSpPr txBox="1"/>
          <p:nvPr/>
        </p:nvSpPr>
        <p:spPr>
          <a:xfrm>
            <a:off x="655322" y="1287637"/>
            <a:ext cx="8273932" cy="1323439"/>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基本功能：</a:t>
            </a:r>
            <a:r>
              <a:rPr lang="zh-CN" altLang="en-US" sz="2000" b="1" dirty="0">
                <a:latin typeface="微软雅黑" panose="020B0503020204020204" pitchFamily="34" charset="-122"/>
                <a:ea typeface="微软雅黑" panose="020B0503020204020204" pitchFamily="34" charset="-122"/>
              </a:rPr>
              <a:t>系统自动爬取在线网课平台所</a:t>
            </a:r>
            <a:r>
              <a:rPr lang="zh-CN" altLang="en-US" sz="2000" b="1" dirty="0">
                <a:solidFill>
                  <a:srgbClr val="0070C0"/>
                </a:solidFill>
                <a:latin typeface="微软雅黑" panose="020B0503020204020204" pitchFamily="34" charset="-122"/>
                <a:ea typeface="微软雅黑" panose="020B0503020204020204" pitchFamily="34" charset="-122"/>
              </a:rPr>
              <a:t>公开</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脱敏</a:t>
            </a:r>
            <a:r>
              <a:rPr lang="zh-CN" altLang="en-US" sz="2000" b="1" dirty="0">
                <a:latin typeface="微软雅黑" panose="020B0503020204020204" pitchFamily="34" charset="-122"/>
                <a:ea typeface="微软雅黑" panose="020B0503020204020204" pitchFamily="34" charset="-122"/>
              </a:rPr>
              <a:t>的用户信息，并对抓取到的数据进行前处理，生成多张存在关系的表格。根据表格内容建立多个度量值并进行统计，预测等分析。以</a:t>
            </a:r>
            <a:r>
              <a:rPr lang="zh-CN" altLang="en-US" sz="2000" b="1" dirty="0">
                <a:solidFill>
                  <a:srgbClr val="0070C0"/>
                </a:solidFill>
                <a:latin typeface="微软雅黑" panose="020B0503020204020204" pitchFamily="34" charset="-122"/>
                <a:ea typeface="微软雅黑" panose="020B0503020204020204" pitchFamily="34" charset="-122"/>
              </a:rPr>
              <a:t>用户友好</a:t>
            </a:r>
            <a:r>
              <a:rPr lang="zh-CN" altLang="en-US" sz="2000" b="1" dirty="0">
                <a:latin typeface="微软雅黑" panose="020B0503020204020204" pitchFamily="34" charset="-122"/>
                <a:ea typeface="微软雅黑" panose="020B0503020204020204" pitchFamily="34" charset="-122"/>
              </a:rPr>
              <a:t>的方式可视化呈现给数据分析人员，并建立推荐，课程设置等策略。</a:t>
            </a:r>
          </a:p>
        </p:txBody>
      </p:sp>
      <p:sp>
        <p:nvSpPr>
          <p:cNvPr id="5" name="文本框 4">
            <a:extLst>
              <a:ext uri="{FF2B5EF4-FFF2-40B4-BE49-F238E27FC236}">
                <a16:creationId xmlns:a16="http://schemas.microsoft.com/office/drawing/2014/main" id="{FB7615A1-48BA-6BAE-4FB2-94F72394B844}"/>
              </a:ext>
            </a:extLst>
          </p:cNvPr>
          <p:cNvSpPr txBox="1"/>
          <p:nvPr/>
        </p:nvSpPr>
        <p:spPr>
          <a:xfrm>
            <a:off x="9637821" y="3518550"/>
            <a:ext cx="1833940"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1.1.1 </a:t>
            </a:r>
            <a:r>
              <a:rPr lang="zh-CN" altLang="en-US" sz="1200" b="1" dirty="0">
                <a:latin typeface="微软雅黑" panose="020B0503020204020204" pitchFamily="34" charset="-122"/>
                <a:ea typeface="微软雅黑" panose="020B0503020204020204" pitchFamily="34" charset="-122"/>
              </a:rPr>
              <a:t>网课平台示意图</a:t>
            </a:r>
          </a:p>
        </p:txBody>
      </p:sp>
      <p:sp>
        <p:nvSpPr>
          <p:cNvPr id="7" name="文本框 6">
            <a:extLst>
              <a:ext uri="{FF2B5EF4-FFF2-40B4-BE49-F238E27FC236}">
                <a16:creationId xmlns:a16="http://schemas.microsoft.com/office/drawing/2014/main" id="{FE710DAF-3141-E98D-2FFE-09E227D9188A}"/>
              </a:ext>
            </a:extLst>
          </p:cNvPr>
          <p:cNvSpPr txBox="1"/>
          <p:nvPr/>
        </p:nvSpPr>
        <p:spPr>
          <a:xfrm>
            <a:off x="655322" y="3021494"/>
            <a:ext cx="8273932" cy="1015663"/>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问题拆分：</a:t>
            </a:r>
            <a:r>
              <a:rPr lang="zh-CN" altLang="en-US" sz="2000" b="1" dirty="0">
                <a:latin typeface="微软雅黑" panose="020B0503020204020204" pitchFamily="34" charset="-122"/>
                <a:ea typeface="微软雅黑" panose="020B0503020204020204" pitchFamily="34" charset="-122"/>
              </a:rPr>
              <a:t>需要能够实现数据爬取的脚本；需要能够进行数据清洗，挖掘的算法；需要建立合适的时序</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非时序分析模型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需要将分析结果可视化的脚本</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需要可以将所有功能有机结合的合适框架。</a:t>
            </a:r>
          </a:p>
        </p:txBody>
      </p:sp>
      <p:sp>
        <p:nvSpPr>
          <p:cNvPr id="9" name="文本框 8">
            <a:extLst>
              <a:ext uri="{FF2B5EF4-FFF2-40B4-BE49-F238E27FC236}">
                <a16:creationId xmlns:a16="http://schemas.microsoft.com/office/drawing/2014/main" id="{AD6C0F44-6035-83D4-46BE-15083385F4ED}"/>
              </a:ext>
            </a:extLst>
          </p:cNvPr>
          <p:cNvSpPr txBox="1"/>
          <p:nvPr/>
        </p:nvSpPr>
        <p:spPr>
          <a:xfrm>
            <a:off x="655321" y="4296113"/>
            <a:ext cx="8887577"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拓展需求：</a:t>
            </a:r>
            <a:r>
              <a:rPr lang="zh-CN" altLang="en-US" sz="2000" b="1" dirty="0">
                <a:latin typeface="微软雅黑" panose="020B0503020204020204" pitchFamily="34" charset="-122"/>
                <a:ea typeface="微软雅黑" panose="020B0503020204020204" pitchFamily="34" charset="-122"/>
              </a:rPr>
              <a:t>尝试不同的参数进行模型建立，分析他们对最终结果产生的影响。</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4</a:t>
            </a:r>
            <a:endParaRPr lang="zh-CN" altLang="en-US" sz="4000" b="1" dirty="0">
              <a:latin typeface="+mn-ea"/>
            </a:endParaRPr>
          </a:p>
        </p:txBody>
      </p:sp>
      <p:pic>
        <p:nvPicPr>
          <p:cNvPr id="6" name="图片 5">
            <a:extLst>
              <a:ext uri="{FF2B5EF4-FFF2-40B4-BE49-F238E27FC236}">
                <a16:creationId xmlns:a16="http://schemas.microsoft.com/office/drawing/2014/main" id="{BDF0279C-F4BE-BF57-4267-219FBE4DF9EF}"/>
              </a:ext>
            </a:extLst>
          </p:cNvPr>
          <p:cNvPicPr>
            <a:picLocks noChangeAspect="1"/>
          </p:cNvPicPr>
          <p:nvPr/>
        </p:nvPicPr>
        <p:blipFill>
          <a:blip r:embed="rId3"/>
          <a:stretch>
            <a:fillRect/>
          </a:stretch>
        </p:blipFill>
        <p:spPr>
          <a:xfrm>
            <a:off x="9114691" y="1384845"/>
            <a:ext cx="2880200" cy="1954606"/>
          </a:xfrm>
          <a:prstGeom prst="rect">
            <a:avLst/>
          </a:prstGeom>
        </p:spPr>
      </p:pic>
      <p:sp>
        <p:nvSpPr>
          <p:cNvPr id="12" name="文本框 11">
            <a:extLst>
              <a:ext uri="{FF2B5EF4-FFF2-40B4-BE49-F238E27FC236}">
                <a16:creationId xmlns:a16="http://schemas.microsoft.com/office/drawing/2014/main" id="{BFDD178B-13A5-C40F-1273-36C5C51AD16B}"/>
              </a:ext>
            </a:extLst>
          </p:cNvPr>
          <p:cNvSpPr txBox="1"/>
          <p:nvPr/>
        </p:nvSpPr>
        <p:spPr>
          <a:xfrm>
            <a:off x="9637821" y="5893440"/>
            <a:ext cx="1833940"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1.1.2 </a:t>
            </a:r>
            <a:r>
              <a:rPr lang="zh-CN" altLang="en-US" sz="1200" b="1" dirty="0">
                <a:latin typeface="微软雅黑" panose="020B0503020204020204" pitchFamily="34" charset="-122"/>
                <a:ea typeface="微软雅黑" panose="020B0503020204020204" pitchFamily="34" charset="-122"/>
              </a:rPr>
              <a:t>系统功能分解图</a:t>
            </a:r>
          </a:p>
        </p:txBody>
      </p:sp>
    </p:spTree>
    <p:extLst>
      <p:ext uri="{BB962C8B-B14F-4D97-AF65-F5344CB8AC3E}">
        <p14:creationId xmlns:p14="http://schemas.microsoft.com/office/powerpoint/2010/main" val="213920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THREE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02</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数据收集</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收集数据并构建我们自己的数据集</a:t>
            </a:r>
          </a:p>
        </p:txBody>
      </p:sp>
      <p:sp>
        <p:nvSpPr>
          <p:cNvPr id="5" name="文本框 4">
            <a:extLst>
              <a:ext uri="{FF2B5EF4-FFF2-40B4-BE49-F238E27FC236}">
                <a16:creationId xmlns:a16="http://schemas.microsoft.com/office/drawing/2014/main" id="{57C18E6E-C490-3952-C710-51DD468EB212}"/>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5</a:t>
            </a:r>
            <a:endParaRPr lang="zh-CN" altLang="en-US" sz="4000" b="1" dirty="0">
              <a:latin typeface="+mn-ea"/>
            </a:endParaRPr>
          </a:p>
        </p:txBody>
      </p:sp>
    </p:spTree>
    <p:extLst>
      <p:ext uri="{BB962C8B-B14F-4D97-AF65-F5344CB8AC3E}">
        <p14:creationId xmlns:p14="http://schemas.microsoft.com/office/powerpoint/2010/main" val="335350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数据爬取</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使用无头浏览器爬取课程与学生信息</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879764" cy="707886"/>
          </a:xfrm>
          <a:prstGeom prst="rect">
            <a:avLst/>
          </a:prstGeom>
          <a:noFill/>
        </p:spPr>
        <p:txBody>
          <a:bodyPr wrap="square" rtlCol="0">
            <a:spAutoFit/>
          </a:bodyPr>
          <a:lstStyle/>
          <a:p>
            <a:r>
              <a:rPr lang="en-US" altLang="zh-CN" sz="4000" b="1" dirty="0">
                <a:latin typeface="+mn-ea"/>
              </a:rPr>
              <a:t>6</a:t>
            </a:r>
            <a:endParaRPr lang="zh-CN" altLang="en-US" sz="4000" b="1" dirty="0">
              <a:latin typeface="+mn-ea"/>
            </a:endParaRPr>
          </a:p>
        </p:txBody>
      </p:sp>
      <p:sp>
        <p:nvSpPr>
          <p:cNvPr id="12" name="文本框 11">
            <a:extLst>
              <a:ext uri="{FF2B5EF4-FFF2-40B4-BE49-F238E27FC236}">
                <a16:creationId xmlns:a16="http://schemas.microsoft.com/office/drawing/2014/main" id="{6354ED94-600B-BB4D-9626-FCD43ECD0257}"/>
              </a:ext>
            </a:extLst>
          </p:cNvPr>
          <p:cNvSpPr txBox="1"/>
          <p:nvPr/>
        </p:nvSpPr>
        <p:spPr>
          <a:xfrm>
            <a:off x="2085381" y="5889746"/>
            <a:ext cx="155116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3.1.1 </a:t>
            </a:r>
            <a:r>
              <a:rPr lang="zh-CN" altLang="en-US" sz="1200" b="1" dirty="0">
                <a:latin typeface="微软雅黑" panose="020B0503020204020204" pitchFamily="34" charset="-122"/>
                <a:ea typeface="微软雅黑" panose="020B0503020204020204" pitchFamily="34" charset="-122"/>
              </a:rPr>
              <a:t>爬虫源代码</a:t>
            </a:r>
          </a:p>
        </p:txBody>
      </p:sp>
      <p:sp>
        <p:nvSpPr>
          <p:cNvPr id="14" name="文本框 13">
            <a:extLst>
              <a:ext uri="{FF2B5EF4-FFF2-40B4-BE49-F238E27FC236}">
                <a16:creationId xmlns:a16="http://schemas.microsoft.com/office/drawing/2014/main" id="{B6E3B55F-9101-AAF4-B5E4-1EDAD8480F6A}"/>
              </a:ext>
            </a:extLst>
          </p:cNvPr>
          <p:cNvSpPr txBox="1"/>
          <p:nvPr/>
        </p:nvSpPr>
        <p:spPr>
          <a:xfrm>
            <a:off x="7866424" y="3743710"/>
            <a:ext cx="18545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3.1.2 </a:t>
            </a:r>
            <a:r>
              <a:rPr lang="zh-CN" altLang="en-US" sz="1200" b="1" dirty="0">
                <a:latin typeface="微软雅黑" panose="020B0503020204020204" pitchFamily="34" charset="-122"/>
                <a:ea typeface="微软雅黑" panose="020B0503020204020204" pitchFamily="34" charset="-122"/>
              </a:rPr>
              <a:t>爬取的目标地址</a:t>
            </a:r>
          </a:p>
        </p:txBody>
      </p:sp>
      <p:sp>
        <p:nvSpPr>
          <p:cNvPr id="16" name="文本框 15">
            <a:extLst>
              <a:ext uri="{FF2B5EF4-FFF2-40B4-BE49-F238E27FC236}">
                <a16:creationId xmlns:a16="http://schemas.microsoft.com/office/drawing/2014/main" id="{4011619C-792D-C637-410B-F8855149328E}"/>
              </a:ext>
            </a:extLst>
          </p:cNvPr>
          <p:cNvSpPr txBox="1"/>
          <p:nvPr/>
        </p:nvSpPr>
        <p:spPr>
          <a:xfrm>
            <a:off x="6207644" y="5871375"/>
            <a:ext cx="5214426" cy="276999"/>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3.1.3 </a:t>
            </a:r>
            <a:r>
              <a:rPr lang="zh-CN" altLang="en-US" sz="1200" b="1" dirty="0">
                <a:latin typeface="微软雅黑" panose="020B0503020204020204" pitchFamily="34" charset="-122"/>
                <a:ea typeface="微软雅黑" panose="020B0503020204020204" pitchFamily="34" charset="-122"/>
              </a:rPr>
              <a:t>爬取后调用</a:t>
            </a:r>
            <a:r>
              <a:rPr lang="en-US" altLang="zh-CN" sz="1200" b="1" dirty="0">
                <a:latin typeface="微软雅黑" panose="020B0503020204020204" pitchFamily="34" charset="-122"/>
                <a:ea typeface="微软雅黑" panose="020B0503020204020204" pitchFamily="34" charset="-122"/>
              </a:rPr>
              <a:t>pandas</a:t>
            </a:r>
            <a:r>
              <a:rPr lang="zh-CN" altLang="en-US" sz="1200" b="1" dirty="0">
                <a:latin typeface="微软雅黑" panose="020B0503020204020204" pitchFamily="34" charset="-122"/>
                <a:ea typeface="微软雅黑" panose="020B0503020204020204" pitchFamily="34" charset="-122"/>
              </a:rPr>
              <a:t>清理空数据并生成</a:t>
            </a:r>
            <a:r>
              <a:rPr lang="en-US" altLang="zh-CN" sz="1200" b="1" dirty="0">
                <a:latin typeface="微软雅黑" panose="020B0503020204020204" pitchFamily="34" charset="-122"/>
                <a:ea typeface="微软雅黑" panose="020B0503020204020204" pitchFamily="34" charset="-122"/>
              </a:rPr>
              <a:t>csv</a:t>
            </a:r>
            <a:r>
              <a:rPr lang="zh-CN" altLang="en-US" sz="1200" b="1" dirty="0">
                <a:latin typeface="微软雅黑" panose="020B0503020204020204" pitchFamily="34" charset="-122"/>
                <a:ea typeface="微软雅黑" panose="020B0503020204020204" pitchFamily="34" charset="-122"/>
              </a:rPr>
              <a:t>格式文件</a:t>
            </a:r>
          </a:p>
        </p:txBody>
      </p:sp>
      <p:pic>
        <p:nvPicPr>
          <p:cNvPr id="3" name="图片 2">
            <a:extLst>
              <a:ext uri="{FF2B5EF4-FFF2-40B4-BE49-F238E27FC236}">
                <a16:creationId xmlns:a16="http://schemas.microsoft.com/office/drawing/2014/main" id="{FE7F9F48-5213-F166-F62A-6E3B97B971B6}"/>
              </a:ext>
            </a:extLst>
          </p:cNvPr>
          <p:cNvPicPr>
            <a:picLocks noChangeAspect="1"/>
          </p:cNvPicPr>
          <p:nvPr/>
        </p:nvPicPr>
        <p:blipFill>
          <a:blip r:embed="rId2"/>
          <a:stretch>
            <a:fillRect/>
          </a:stretch>
        </p:blipFill>
        <p:spPr>
          <a:xfrm>
            <a:off x="1016820" y="1159877"/>
            <a:ext cx="3688285" cy="4655163"/>
          </a:xfrm>
          <a:prstGeom prst="rect">
            <a:avLst/>
          </a:prstGeom>
        </p:spPr>
      </p:pic>
      <p:pic>
        <p:nvPicPr>
          <p:cNvPr id="6" name="图片 5">
            <a:extLst>
              <a:ext uri="{FF2B5EF4-FFF2-40B4-BE49-F238E27FC236}">
                <a16:creationId xmlns:a16="http://schemas.microsoft.com/office/drawing/2014/main" id="{3E17AD2A-0C26-24AA-9AA6-A803044699D1}"/>
              </a:ext>
            </a:extLst>
          </p:cNvPr>
          <p:cNvPicPr>
            <a:picLocks noChangeAspect="1"/>
          </p:cNvPicPr>
          <p:nvPr/>
        </p:nvPicPr>
        <p:blipFill>
          <a:blip r:embed="rId3"/>
          <a:stretch>
            <a:fillRect/>
          </a:stretch>
        </p:blipFill>
        <p:spPr>
          <a:xfrm>
            <a:off x="6317542" y="1110429"/>
            <a:ext cx="4994629" cy="2560338"/>
          </a:xfrm>
          <a:prstGeom prst="rect">
            <a:avLst/>
          </a:prstGeom>
        </p:spPr>
      </p:pic>
      <p:pic>
        <p:nvPicPr>
          <p:cNvPr id="19" name="图片 18">
            <a:extLst>
              <a:ext uri="{FF2B5EF4-FFF2-40B4-BE49-F238E27FC236}">
                <a16:creationId xmlns:a16="http://schemas.microsoft.com/office/drawing/2014/main" id="{EC1A62FA-E345-998F-7685-60CDB401FFA6}"/>
              </a:ext>
            </a:extLst>
          </p:cNvPr>
          <p:cNvPicPr>
            <a:picLocks noChangeAspect="1"/>
          </p:cNvPicPr>
          <p:nvPr/>
        </p:nvPicPr>
        <p:blipFill>
          <a:blip r:embed="rId4"/>
          <a:stretch>
            <a:fillRect/>
          </a:stretch>
        </p:blipFill>
        <p:spPr>
          <a:xfrm>
            <a:off x="6317543" y="1110429"/>
            <a:ext cx="4994629" cy="2560338"/>
          </a:xfrm>
          <a:prstGeom prst="rect">
            <a:avLst/>
          </a:prstGeom>
        </p:spPr>
      </p:pic>
      <p:sp>
        <p:nvSpPr>
          <p:cNvPr id="17" name="文本框 16">
            <a:extLst>
              <a:ext uri="{FF2B5EF4-FFF2-40B4-BE49-F238E27FC236}">
                <a16:creationId xmlns:a16="http://schemas.microsoft.com/office/drawing/2014/main" id="{B8CA8DFE-B4DF-C7B2-4E44-93E6A7A316ED}"/>
              </a:ext>
            </a:extLst>
          </p:cNvPr>
          <p:cNvSpPr txBox="1"/>
          <p:nvPr/>
        </p:nvSpPr>
        <p:spPr>
          <a:xfrm>
            <a:off x="6275185" y="3357746"/>
            <a:ext cx="5214427" cy="307777"/>
          </a:xfrm>
          <a:prstGeom prst="rect">
            <a:avLst/>
          </a:prstGeom>
          <a:noFill/>
        </p:spPr>
        <p:txBody>
          <a:bodyPr wrap="square">
            <a:spAutoFit/>
          </a:bodyPr>
          <a:lstStyle/>
          <a:p>
            <a:r>
              <a:rPr lang="de-DE" altLang="zh-CN" sz="1400" b="0" i="0" dirty="0">
                <a:solidFill>
                  <a:srgbClr val="4F4F4F"/>
                </a:solidFill>
                <a:effectLst/>
                <a:latin typeface="-apple-system"/>
              </a:rPr>
              <a:t>https://www.icourse163.org/home.htm?userId=</a:t>
            </a:r>
            <a:r>
              <a:rPr lang="de-DE" altLang="zh-CN" sz="1400" b="1" i="0" dirty="0">
                <a:solidFill>
                  <a:srgbClr val="3C3B3B"/>
                </a:solidFill>
                <a:effectLst/>
                <a:latin typeface="-apple-system"/>
              </a:rPr>
              <a:t>XXX</a:t>
            </a:r>
            <a:r>
              <a:rPr lang="de-DE" altLang="zh-CN" sz="1400" b="0" i="0" dirty="0">
                <a:solidFill>
                  <a:srgbClr val="4F4F4F"/>
                </a:solidFill>
                <a:effectLst/>
                <a:latin typeface="-apple-system"/>
              </a:rPr>
              <a:t>#/home/course</a:t>
            </a:r>
            <a:endParaRPr lang="zh-CN" altLang="en-US" sz="1400" dirty="0"/>
          </a:p>
        </p:txBody>
      </p:sp>
      <p:pic>
        <p:nvPicPr>
          <p:cNvPr id="21" name="图片 20">
            <a:extLst>
              <a:ext uri="{FF2B5EF4-FFF2-40B4-BE49-F238E27FC236}">
                <a16:creationId xmlns:a16="http://schemas.microsoft.com/office/drawing/2014/main" id="{32026446-E745-486E-E5C1-DBC88D6AF60C}"/>
              </a:ext>
            </a:extLst>
          </p:cNvPr>
          <p:cNvPicPr>
            <a:picLocks noChangeAspect="1"/>
          </p:cNvPicPr>
          <p:nvPr/>
        </p:nvPicPr>
        <p:blipFill>
          <a:blip r:embed="rId5"/>
          <a:stretch>
            <a:fillRect/>
          </a:stretch>
        </p:blipFill>
        <p:spPr>
          <a:xfrm>
            <a:off x="6271332" y="4079452"/>
            <a:ext cx="5036987" cy="1673363"/>
          </a:xfrm>
          <a:prstGeom prst="rect">
            <a:avLst/>
          </a:prstGeom>
        </p:spPr>
      </p:pic>
    </p:spTree>
    <p:extLst>
      <p:ext uri="{BB962C8B-B14F-4D97-AF65-F5344CB8AC3E}">
        <p14:creationId xmlns:p14="http://schemas.microsoft.com/office/powerpoint/2010/main" val="82284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数据集整理与清洗</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7</a:t>
            </a:r>
            <a:endParaRPr lang="zh-CN" altLang="en-US" sz="4000" b="1" dirty="0">
              <a:latin typeface="+mn-ea"/>
            </a:endParaRPr>
          </a:p>
        </p:txBody>
      </p:sp>
      <p:sp>
        <p:nvSpPr>
          <p:cNvPr id="4" name="文本框 3">
            <a:extLst>
              <a:ext uri="{FF2B5EF4-FFF2-40B4-BE49-F238E27FC236}">
                <a16:creationId xmlns:a16="http://schemas.microsoft.com/office/drawing/2014/main" id="{38E00BF0-97DF-A950-DC0C-D625AEF693E3}"/>
              </a:ext>
            </a:extLst>
          </p:cNvPr>
          <p:cNvSpPr txBox="1"/>
          <p:nvPr/>
        </p:nvSpPr>
        <p:spPr>
          <a:xfrm>
            <a:off x="744611" y="711001"/>
            <a:ext cx="10702773"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我们最终得到了</a:t>
            </a:r>
            <a:r>
              <a:rPr lang="en-US" altLang="zh-CN" sz="2000" b="1" dirty="0">
                <a:latin typeface="微软雅黑" panose="020B0503020204020204" pitchFamily="34" charset="-122"/>
                <a:ea typeface="微软雅黑" panose="020B0503020204020204" pitchFamily="34" charset="-122"/>
              </a:rPr>
              <a:t>44000</a:t>
            </a:r>
            <a:r>
              <a:rPr lang="zh-CN" altLang="en-US" sz="2000" b="1" dirty="0">
                <a:latin typeface="微软雅黑" panose="020B0503020204020204" pitchFamily="34" charset="-122"/>
                <a:ea typeface="微软雅黑" panose="020B0503020204020204" pitchFamily="34" charset="-122"/>
              </a:rPr>
              <a:t>多名用户，</a:t>
            </a:r>
            <a:r>
              <a:rPr lang="en-US" altLang="zh-CN" sz="2000" b="1" dirty="0">
                <a:latin typeface="微软雅黑" panose="020B0503020204020204" pitchFamily="34" charset="-122"/>
                <a:ea typeface="微软雅黑" panose="020B0503020204020204" pitchFamily="34" charset="-122"/>
              </a:rPr>
              <a:t>431</a:t>
            </a:r>
            <a:r>
              <a:rPr lang="zh-CN" altLang="en-US" sz="2000" b="1" dirty="0">
                <a:latin typeface="微软雅黑" panose="020B0503020204020204" pitchFamily="34" charset="-122"/>
                <a:ea typeface="微软雅黑" panose="020B0503020204020204" pitchFamily="34" charset="-122"/>
              </a:rPr>
              <a:t>门课程的</a:t>
            </a:r>
            <a:r>
              <a:rPr lang="zh-CN" altLang="en-US" sz="2000" b="1" dirty="0">
                <a:solidFill>
                  <a:srgbClr val="0070C0"/>
                </a:solidFill>
                <a:latin typeface="微软雅黑" panose="020B0503020204020204" pitchFamily="34" charset="-122"/>
                <a:ea typeface="微软雅黑" panose="020B0503020204020204" pitchFamily="34" charset="-122"/>
              </a:rPr>
              <a:t>有效数据</a:t>
            </a:r>
            <a:r>
              <a:rPr lang="zh-CN" altLang="en-US" sz="2000" b="1" dirty="0">
                <a:latin typeface="微软雅黑" panose="020B0503020204020204" pitchFamily="34" charset="-122"/>
                <a:ea typeface="微软雅黑" panose="020B0503020204020204" pitchFamily="34" charset="-122"/>
              </a:rPr>
              <a:t>作为我们的数据集并建立了多张子表</a:t>
            </a:r>
          </a:p>
        </p:txBody>
      </p:sp>
      <p:sp>
        <p:nvSpPr>
          <p:cNvPr id="17" name="文本框 16">
            <a:extLst>
              <a:ext uri="{FF2B5EF4-FFF2-40B4-BE49-F238E27FC236}">
                <a16:creationId xmlns:a16="http://schemas.microsoft.com/office/drawing/2014/main" id="{6BFBDDCF-DAEA-57AC-F26D-8BDA4082CA21}"/>
              </a:ext>
            </a:extLst>
          </p:cNvPr>
          <p:cNvSpPr txBox="1"/>
          <p:nvPr/>
        </p:nvSpPr>
        <p:spPr>
          <a:xfrm>
            <a:off x="4982881" y="3040659"/>
            <a:ext cx="222623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3.2.1 </a:t>
            </a:r>
            <a:r>
              <a:rPr lang="zh-CN" altLang="en-US" sz="1200" b="1" dirty="0">
                <a:latin typeface="微软雅黑" panose="020B0503020204020204" pitchFamily="34" charset="-122"/>
                <a:ea typeface="微软雅黑" panose="020B0503020204020204" pitchFamily="34" charset="-122"/>
              </a:rPr>
              <a:t>用户信息表部分数据</a:t>
            </a:r>
          </a:p>
        </p:txBody>
      </p:sp>
      <p:sp>
        <p:nvSpPr>
          <p:cNvPr id="18" name="文本框 17">
            <a:extLst>
              <a:ext uri="{FF2B5EF4-FFF2-40B4-BE49-F238E27FC236}">
                <a16:creationId xmlns:a16="http://schemas.microsoft.com/office/drawing/2014/main" id="{BFFE0F06-7B32-D802-5DA9-571F5C7875D7}"/>
              </a:ext>
            </a:extLst>
          </p:cNvPr>
          <p:cNvSpPr txBox="1"/>
          <p:nvPr/>
        </p:nvSpPr>
        <p:spPr>
          <a:xfrm>
            <a:off x="5407234" y="6581001"/>
            <a:ext cx="137752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3.2.2 </a:t>
            </a:r>
            <a:r>
              <a:rPr lang="zh-CN" altLang="en-US" sz="1200" b="1" dirty="0">
                <a:latin typeface="微软雅黑" panose="020B0503020204020204" pitchFamily="34" charset="-122"/>
                <a:ea typeface="微软雅黑" panose="020B0503020204020204" pitchFamily="34" charset="-122"/>
              </a:rPr>
              <a:t>表间关系</a:t>
            </a:r>
          </a:p>
        </p:txBody>
      </p:sp>
      <p:pic>
        <p:nvPicPr>
          <p:cNvPr id="5" name="图片 4">
            <a:extLst>
              <a:ext uri="{FF2B5EF4-FFF2-40B4-BE49-F238E27FC236}">
                <a16:creationId xmlns:a16="http://schemas.microsoft.com/office/drawing/2014/main" id="{50D9A74E-A20D-C787-E564-AB4B41723441}"/>
              </a:ext>
            </a:extLst>
          </p:cNvPr>
          <p:cNvPicPr>
            <a:picLocks noChangeAspect="1"/>
          </p:cNvPicPr>
          <p:nvPr/>
        </p:nvPicPr>
        <p:blipFill>
          <a:blip r:embed="rId2"/>
          <a:stretch>
            <a:fillRect/>
          </a:stretch>
        </p:blipFill>
        <p:spPr>
          <a:xfrm>
            <a:off x="3706696" y="3356130"/>
            <a:ext cx="5247060" cy="3147927"/>
          </a:xfrm>
          <a:prstGeom prst="rect">
            <a:avLst/>
          </a:prstGeom>
        </p:spPr>
      </p:pic>
      <p:pic>
        <p:nvPicPr>
          <p:cNvPr id="7" name="图片 6">
            <a:extLst>
              <a:ext uri="{FF2B5EF4-FFF2-40B4-BE49-F238E27FC236}">
                <a16:creationId xmlns:a16="http://schemas.microsoft.com/office/drawing/2014/main" id="{B8654D63-016A-E74C-5B3B-6ECC6B081CBE}"/>
              </a:ext>
            </a:extLst>
          </p:cNvPr>
          <p:cNvPicPr>
            <a:picLocks noChangeAspect="1"/>
          </p:cNvPicPr>
          <p:nvPr/>
        </p:nvPicPr>
        <p:blipFill>
          <a:blip r:embed="rId3"/>
          <a:stretch>
            <a:fillRect/>
          </a:stretch>
        </p:blipFill>
        <p:spPr>
          <a:xfrm>
            <a:off x="2384232" y="1243147"/>
            <a:ext cx="7423532" cy="1759040"/>
          </a:xfrm>
          <a:prstGeom prst="rect">
            <a:avLst/>
          </a:prstGeom>
        </p:spPr>
      </p:pic>
    </p:spTree>
    <p:extLst>
      <p:ext uri="{BB962C8B-B14F-4D97-AF65-F5344CB8AC3E}">
        <p14:creationId xmlns:p14="http://schemas.microsoft.com/office/powerpoint/2010/main" val="2810528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TWO</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03</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数据探索与数据挖掘</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选择合适的模型来实现需求的功能</a:t>
            </a:r>
          </a:p>
        </p:txBody>
      </p:sp>
      <p:sp>
        <p:nvSpPr>
          <p:cNvPr id="5" name="文本框 4">
            <a:extLst>
              <a:ext uri="{FF2B5EF4-FFF2-40B4-BE49-F238E27FC236}">
                <a16:creationId xmlns:a16="http://schemas.microsoft.com/office/drawing/2014/main" id="{57C18E6E-C490-3952-C710-51DD468EB212}"/>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8</a:t>
            </a:r>
            <a:endParaRPr lang="zh-CN" altLang="en-US" sz="4000" b="1" dirty="0">
              <a:latin typeface="+mn-ea"/>
            </a:endParaRPr>
          </a:p>
        </p:txBody>
      </p:sp>
    </p:spTree>
    <p:extLst>
      <p:ext uri="{BB962C8B-B14F-4D97-AF65-F5344CB8AC3E}">
        <p14:creationId xmlns:p14="http://schemas.microsoft.com/office/powerpoint/2010/main" val="265226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数据探索</a:t>
            </a:r>
            <a:r>
              <a:rPr lang="zh-CN" altLang="en-US" sz="2800" b="1" i="0" dirty="0">
                <a:solidFill>
                  <a:srgbClr val="222226"/>
                </a:solidFill>
                <a:effectLst/>
                <a:latin typeface="PingFang SC"/>
              </a:rPr>
              <a:t>（</a:t>
            </a:r>
            <a:r>
              <a:rPr lang="en-US" altLang="zh-CN" sz="2800" b="1" dirty="0">
                <a:solidFill>
                  <a:srgbClr val="222226"/>
                </a:solidFill>
                <a:latin typeface="PingFang SC"/>
              </a:rPr>
              <a:t>D</a:t>
            </a:r>
            <a:r>
              <a:rPr lang="en-US" altLang="zh-CN" sz="2800" b="1" i="0" dirty="0">
                <a:solidFill>
                  <a:srgbClr val="222226"/>
                </a:solidFill>
                <a:effectLst/>
                <a:latin typeface="PingFang SC"/>
              </a:rPr>
              <a:t>ata </a:t>
            </a:r>
            <a:r>
              <a:rPr lang="en-US" altLang="zh-CN" sz="2800" b="1" dirty="0">
                <a:solidFill>
                  <a:srgbClr val="222226"/>
                </a:solidFill>
                <a:latin typeface="PingFang SC"/>
              </a:rPr>
              <a:t>E</a:t>
            </a:r>
            <a:r>
              <a:rPr lang="en-US" altLang="zh-CN" sz="2800" b="1" i="0" dirty="0">
                <a:solidFill>
                  <a:srgbClr val="222226"/>
                </a:solidFill>
                <a:effectLst/>
                <a:latin typeface="PingFang SC"/>
              </a:rPr>
              <a:t>xploration</a:t>
            </a:r>
            <a:r>
              <a:rPr lang="zh-CN" altLang="en-US" sz="2800" b="1" i="0" dirty="0">
                <a:solidFill>
                  <a:srgbClr val="222226"/>
                </a:solidFill>
                <a:effectLst/>
                <a:latin typeface="PingFang SC"/>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基本步骤</a:t>
            </a:r>
          </a:p>
        </p:txBody>
      </p:sp>
      <p:sp>
        <p:nvSpPr>
          <p:cNvPr id="3" name="文本框 2">
            <a:extLst>
              <a:ext uri="{FF2B5EF4-FFF2-40B4-BE49-F238E27FC236}">
                <a16:creationId xmlns:a16="http://schemas.microsoft.com/office/drawing/2014/main" id="{AA9AF863-5F44-B7F2-D42D-1E167126B918}"/>
              </a:ext>
            </a:extLst>
          </p:cNvPr>
          <p:cNvSpPr txBox="1"/>
          <p:nvPr/>
        </p:nvSpPr>
        <p:spPr>
          <a:xfrm>
            <a:off x="720436" y="1527605"/>
            <a:ext cx="3667202" cy="1015663"/>
          </a:xfrm>
          <a:prstGeom prst="rect">
            <a:avLst/>
          </a:prstGeom>
          <a:noFill/>
        </p:spPr>
        <p:txBody>
          <a:bodyPr wrap="square" rtlCol="0">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缺失值处理：</a:t>
            </a:r>
            <a:r>
              <a:rPr lang="zh-CN" altLang="en-US" sz="2000" b="1" dirty="0">
                <a:latin typeface="微软雅黑" panose="020B0503020204020204" pitchFamily="34" charset="-122"/>
                <a:ea typeface="微软雅黑" panose="020B0503020204020204" pitchFamily="34" charset="-122"/>
              </a:rPr>
              <a:t>由于注册时需要填写完整信息，在初步处理后已无缺失值。</a:t>
            </a:r>
          </a:p>
        </p:txBody>
      </p:sp>
      <p:sp>
        <p:nvSpPr>
          <p:cNvPr id="7" name="文本框 6">
            <a:extLst>
              <a:ext uri="{FF2B5EF4-FFF2-40B4-BE49-F238E27FC236}">
                <a16:creationId xmlns:a16="http://schemas.microsoft.com/office/drawing/2014/main" id="{FE710DAF-3141-E98D-2FFE-09E227D9188A}"/>
              </a:ext>
            </a:extLst>
          </p:cNvPr>
          <p:cNvSpPr txBox="1"/>
          <p:nvPr/>
        </p:nvSpPr>
        <p:spPr>
          <a:xfrm>
            <a:off x="720436" y="3049601"/>
            <a:ext cx="3547562" cy="2246769"/>
          </a:xfrm>
          <a:prstGeom prst="rect">
            <a:avLst/>
          </a:prstGeom>
          <a:noFill/>
        </p:spPr>
        <p:txBody>
          <a:bodyPr wrap="square" rtlCol="0">
            <a:spAutoFit/>
          </a:bodyPr>
          <a:lstStyle/>
          <a:p>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异常值的观察与处理：</a:t>
            </a:r>
            <a:r>
              <a:rPr lang="zh-CN" altLang="en-US" sz="2000" b="1" dirty="0">
                <a:latin typeface="微软雅黑" panose="020B0503020204020204" pitchFamily="34" charset="-122"/>
                <a:ea typeface="微软雅黑" panose="020B0503020204020204" pitchFamily="34" charset="-122"/>
              </a:rPr>
              <a:t>异常值可以大幅改变数据分析和统计建模的结果</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常用箱形图和小提琴图来观察</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9</a:t>
            </a:r>
            <a:endParaRPr lang="zh-CN" altLang="en-US" sz="4000" b="1" dirty="0">
              <a:latin typeface="+mn-ea"/>
            </a:endParaRPr>
          </a:p>
        </p:txBody>
      </p:sp>
      <p:pic>
        <p:nvPicPr>
          <p:cNvPr id="13" name="图片 12">
            <a:extLst>
              <a:ext uri="{FF2B5EF4-FFF2-40B4-BE49-F238E27FC236}">
                <a16:creationId xmlns:a16="http://schemas.microsoft.com/office/drawing/2014/main" id="{B4864849-5DB7-2CC3-2AAC-D3F3080FA0BB}"/>
              </a:ext>
            </a:extLst>
          </p:cNvPr>
          <p:cNvPicPr>
            <a:picLocks noChangeAspect="1"/>
          </p:cNvPicPr>
          <p:nvPr/>
        </p:nvPicPr>
        <p:blipFill>
          <a:blip r:embed="rId2"/>
          <a:stretch>
            <a:fillRect/>
          </a:stretch>
        </p:blipFill>
        <p:spPr>
          <a:xfrm>
            <a:off x="4522498" y="1587512"/>
            <a:ext cx="7477435" cy="882695"/>
          </a:xfrm>
          <a:prstGeom prst="rect">
            <a:avLst/>
          </a:prstGeom>
        </p:spPr>
      </p:pic>
      <p:pic>
        <p:nvPicPr>
          <p:cNvPr id="15" name="图片 14">
            <a:extLst>
              <a:ext uri="{FF2B5EF4-FFF2-40B4-BE49-F238E27FC236}">
                <a16:creationId xmlns:a16="http://schemas.microsoft.com/office/drawing/2014/main" id="{49943ECF-FC69-0A1A-9E0A-DDF3D1257AEF}"/>
              </a:ext>
            </a:extLst>
          </p:cNvPr>
          <p:cNvPicPr>
            <a:picLocks noChangeAspect="1"/>
          </p:cNvPicPr>
          <p:nvPr/>
        </p:nvPicPr>
        <p:blipFill>
          <a:blip r:embed="rId3"/>
          <a:stretch>
            <a:fillRect/>
          </a:stretch>
        </p:blipFill>
        <p:spPr>
          <a:xfrm>
            <a:off x="4522498" y="2928254"/>
            <a:ext cx="2956667" cy="2056295"/>
          </a:xfrm>
          <a:prstGeom prst="rect">
            <a:avLst/>
          </a:prstGeom>
        </p:spPr>
      </p:pic>
      <p:sp>
        <p:nvSpPr>
          <p:cNvPr id="17" name="文本框 16">
            <a:extLst>
              <a:ext uri="{FF2B5EF4-FFF2-40B4-BE49-F238E27FC236}">
                <a16:creationId xmlns:a16="http://schemas.microsoft.com/office/drawing/2014/main" id="{DB232085-0CF9-BD8B-B605-005228ABF8B1}"/>
              </a:ext>
            </a:extLst>
          </p:cNvPr>
          <p:cNvSpPr txBox="1"/>
          <p:nvPr/>
        </p:nvSpPr>
        <p:spPr>
          <a:xfrm>
            <a:off x="720436" y="5330395"/>
            <a:ext cx="3501839" cy="1015663"/>
          </a:xfrm>
          <a:prstGeom prst="rect">
            <a:avLst/>
          </a:prstGeom>
          <a:noFill/>
        </p:spPr>
        <p:txBody>
          <a:bodyPr wrap="square">
            <a:spAutoFit/>
          </a:bodyPr>
          <a:lstStyle/>
          <a:p>
            <a:pPr algn="l"/>
            <a:r>
              <a:rPr lang="en-US" altLang="zh-CN" sz="2000" b="1" dirty="0">
                <a:solidFill>
                  <a:srgbClr val="0070C0"/>
                </a:solidFill>
                <a:latin typeface="微软雅黑" panose="020B0503020204020204" pitchFamily="34" charset="-122"/>
                <a:ea typeface="微软雅黑" panose="020B0503020204020204" pitchFamily="34" charset="-122"/>
              </a:rPr>
              <a:t>3.</a:t>
            </a:r>
            <a:r>
              <a:rPr lang="zh-CN" altLang="en-US" sz="2000" b="1" dirty="0">
                <a:solidFill>
                  <a:srgbClr val="0070C0"/>
                </a:solidFill>
                <a:latin typeface="微软雅黑" panose="020B0503020204020204" pitchFamily="34" charset="-122"/>
                <a:ea typeface="微软雅黑" panose="020B0503020204020204" pitchFamily="34" charset="-122"/>
              </a:rPr>
              <a:t>特征工程</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特征工程是从现有数据中提取更多有效信息的手段</a:t>
            </a:r>
          </a:p>
        </p:txBody>
      </p:sp>
      <p:pic>
        <p:nvPicPr>
          <p:cNvPr id="19" name="图片 18">
            <a:extLst>
              <a:ext uri="{FF2B5EF4-FFF2-40B4-BE49-F238E27FC236}">
                <a16:creationId xmlns:a16="http://schemas.microsoft.com/office/drawing/2014/main" id="{CFDABE67-C4D5-F99B-592E-424681600038}"/>
              </a:ext>
            </a:extLst>
          </p:cNvPr>
          <p:cNvPicPr>
            <a:picLocks noChangeAspect="1"/>
          </p:cNvPicPr>
          <p:nvPr/>
        </p:nvPicPr>
        <p:blipFill>
          <a:blip r:embed="rId4"/>
          <a:stretch>
            <a:fillRect/>
          </a:stretch>
        </p:blipFill>
        <p:spPr>
          <a:xfrm>
            <a:off x="7829369" y="2894360"/>
            <a:ext cx="4011041" cy="2056295"/>
          </a:xfrm>
          <a:prstGeom prst="rect">
            <a:avLst/>
          </a:prstGeom>
        </p:spPr>
      </p:pic>
      <p:pic>
        <p:nvPicPr>
          <p:cNvPr id="21" name="图片 20">
            <a:extLst>
              <a:ext uri="{FF2B5EF4-FFF2-40B4-BE49-F238E27FC236}">
                <a16:creationId xmlns:a16="http://schemas.microsoft.com/office/drawing/2014/main" id="{542D1A07-9785-1DF2-51F0-CC3AFE83BD8E}"/>
              </a:ext>
            </a:extLst>
          </p:cNvPr>
          <p:cNvPicPr>
            <a:picLocks noChangeAspect="1"/>
          </p:cNvPicPr>
          <p:nvPr/>
        </p:nvPicPr>
        <p:blipFill>
          <a:blip r:embed="rId5"/>
          <a:stretch>
            <a:fillRect/>
          </a:stretch>
        </p:blipFill>
        <p:spPr>
          <a:xfrm>
            <a:off x="4522498" y="5270488"/>
            <a:ext cx="4506974" cy="1359391"/>
          </a:xfrm>
          <a:prstGeom prst="rect">
            <a:avLst/>
          </a:prstGeom>
        </p:spPr>
      </p:pic>
      <p:pic>
        <p:nvPicPr>
          <p:cNvPr id="23" name="图片 22">
            <a:extLst>
              <a:ext uri="{FF2B5EF4-FFF2-40B4-BE49-F238E27FC236}">
                <a16:creationId xmlns:a16="http://schemas.microsoft.com/office/drawing/2014/main" id="{D1719808-5E86-9723-3A4D-31E2E7061453}"/>
              </a:ext>
            </a:extLst>
          </p:cNvPr>
          <p:cNvPicPr>
            <a:picLocks noChangeAspect="1"/>
          </p:cNvPicPr>
          <p:nvPr/>
        </p:nvPicPr>
        <p:blipFill>
          <a:blip r:embed="rId6"/>
          <a:stretch>
            <a:fillRect/>
          </a:stretch>
        </p:blipFill>
        <p:spPr>
          <a:xfrm>
            <a:off x="9552709" y="5323604"/>
            <a:ext cx="1333569" cy="444523"/>
          </a:xfrm>
          <a:prstGeom prst="rect">
            <a:avLst/>
          </a:prstGeom>
        </p:spPr>
      </p:pic>
      <p:pic>
        <p:nvPicPr>
          <p:cNvPr id="25" name="图片 24">
            <a:extLst>
              <a:ext uri="{FF2B5EF4-FFF2-40B4-BE49-F238E27FC236}">
                <a16:creationId xmlns:a16="http://schemas.microsoft.com/office/drawing/2014/main" id="{7AF0A4B6-EDCB-78F1-D44F-960873F0E16E}"/>
              </a:ext>
            </a:extLst>
          </p:cNvPr>
          <p:cNvPicPr>
            <a:picLocks noChangeAspect="1"/>
          </p:cNvPicPr>
          <p:nvPr/>
        </p:nvPicPr>
        <p:blipFill rotWithShape="1">
          <a:blip r:embed="rId7"/>
          <a:srcRect b="62158"/>
          <a:stretch/>
        </p:blipFill>
        <p:spPr>
          <a:xfrm>
            <a:off x="9552709" y="5752750"/>
            <a:ext cx="2355971" cy="877129"/>
          </a:xfrm>
          <a:prstGeom prst="rect">
            <a:avLst/>
          </a:prstGeom>
        </p:spPr>
      </p:pic>
    </p:spTree>
    <p:extLst>
      <p:ext uri="{BB962C8B-B14F-4D97-AF65-F5344CB8AC3E}">
        <p14:creationId xmlns:p14="http://schemas.microsoft.com/office/powerpoint/2010/main" val="2454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3.png"/></Relationships>
</file>

<file path=ppt/webextensions/webextension1.xml><?xml version="1.0" encoding="utf-8"?>
<we:webextension xmlns:we="http://schemas.microsoft.com/office/webextensions/webextension/2010/11" id="{3EE2F8A2-2DE0-458B-93BD-50E219EDF2C9}">
  <we:reference id="wa200003233" version="2.0.0.3" store="zh-CN" storeType="OMEX"/>
  <we:alternateReferences>
    <we:reference id="wa200003233" version="2.0.0.3" store="wa200003233" storeType="OMEX"/>
  </we:alternateReferences>
  <we:properties>
    <we:property name="backgroundColor" value="&quot;#FFFFFF&quot;"/>
    <we:property name="bookmark" value="&quot;H4sIAAAAAAAAA+1ZW2/URhT+K5Vf8rJU9ng8nuEtWTYqaooQQfCAIjSX412DY69sb5oUIbVVH3jrA62oVNSqqkBVVapWqlooor8m2fyNHo+9JHtJshAuUcAv3pk5c+Z85z7eW46Ji34ity7IdXDOOttPHu4++u8Dz2k5aT2zlGU312V+0xggKhTKiDAUPADBVIRUWb+Ms7Rwzt5ySpl3obwSFwOZVOxw8tpay5FJclF2q1EkkwJaTh/yIktlEn8GNTEulfkAbrcc2OwnWS4rlqulLKFiu4HkOEZRvA99PFHqMt6AVdBlPXsJ+llejsYtp6h/WZHG1ypm9sB2lpYyTpFxNSddyVnkUh0YykAIzYxbzUdxUjYkaquz2c8RD6Lc6ldqWTQbMtVg8MCariK7MhKVtJzlPFu3GxrNFkjZScu43KoG5cBAWuLUZcvOvY2KutqDHOwWlM/EI5EXU1O9ViAqq/eFzL4qeaAoGpp2tt6XeVxMjj6Oq81u6/nudpYM1tNpBqvZINdwCaK9gZX5NhrlYp6hyazcu/e/2H76zM5eirs9y3IlRvQysfhlMqj2pYMkQaLq2Uc4U3I0c14WV+Oytx/kmxFzwVtopMRnrXa/MaXOIcSUSQ8WpZd92s4BvdpYg+NMEafdpAmCPe+sXcJZTWINuUcpDwLB3dAPgire1A305soprXKpp4KIeSGSCOGHzADQ9777hnz3hEm+cJK9uYek67K/TCjtLIpOx1v2aYcTvsjd9rInlqgnQrbMpz2ccN9zQxaqkNOIe1yHKnoRDx/Xwicgi0EOx1TDzvfPdn7/e/j50+G3f7yMMmQtXlvmpuNi1LrtYHGJcRoGfClgi4tELIsOa5MgXBpXCA5yA/nSlgV7Ls5HlQ2DtvP6gSIyXFdCUa25kkIT1/iGRl74ti1SO+b2419Pu0UmgNYWoT7VlAitheTgByKk5K3HyO43vwzv/PMOxMgE0MYiIiKEGyJ9TF+giZZgY+RQyCVslirbnM6Brgx9ZoIQuGKgmNSKyiO5SQt7aVCWti2eYBlqTpViXEig4HpBaFh0TJaSMUlEBCIyQRQZEgjmH8myj1eDC3Ij7soyy6d5+hH1/MDjKlSozMjllB+Sa5ory7JdNEoHGBXMw8AIjKuAkBAPOKE9kL2QFK+wB65T99FNw/bjR0i6cMJanjml39esvb6mZ58s4zmsNeFxxA0IDznzGVOEeAZkFM30uJOYb02WDsp2D29jJyydjm78SHNj39W+jci6Wb7VBNyrtPOaDQRjhIqEC6F2QbtuwCPJjiyqjVSxRg2/WWc80sDYfU9a9i0pVhu8BYShwpROwiD0jOcds/RoLDfcZ65yGdZaHQZA9TFZKsOBS5ROykATxgKuxJyVx404KAkqcF2ihM8IBX8vD4y7yHzFJ9lffFYy3HoOuVyWKoHrPiFYxik9IzQnZygYdUZ6OIyokUHgEeVJf65CdX7CzsX8HvA8kSdTtn/yl2OD2KbsiuW1mZmcuJ5YsZQHrRP38HWP2/W1mYXgoxg35Lq3tQIbkEyjeb4+vTQCcwUrXf1lsgH74jHRWHPn6++2n911xvSUQzcuENX1MkaainifSM7w3oPh/R93/vxy+NtPu0/vDn/4ypI0YBolT2QEjAqpe2DO7X3grS0a236k0Hj2efPqi/qx/HSm9xzeA4wsX+eWsa/Z1ZJTlenTB1kcDFmcTsh1/M+ETFynivkTcrVtzdUNnPKM9OjnnX8fvlfOTOUM79+Z/RV1Dg8+5Zq59+BlWtskTmG1lPommDp5YXZT2czLzNEt7+nWcNOPjW77e7px1iHvWlGzQVn0pYaLMq27xH59dgyWDv1RpgZM8zs/IGHbP3ud5l6Oz/8cb29Bah4AAA==&quot;"/>
    <we:property name="creatorSessionId" value="&quot;ed14c777-e9c4-47e7-90ea-48c405402d2f&quot;"/>
    <we:property name="creatorTenantId" value="&quot;0273c0b0-491c-46f0-b35b-18c28862ba2a&quot;"/>
    <we:property name="creatorUserId" value="&quot;10032002BB6A861C&quot;"/>
    <we:property name="datasetId" value="&quot;eeb217b4-ce08-42a7-800a-3c5772a9156b&quot;"/>
    <we:property name="embedUrl" value="&quot;/reportEmbed?reportId=0a94fa95-b813-45cc-816f-062f2ba33b90&amp;config=eyJjbHVzdGVyVXJsIjoiaHR0cHM6Ly9XQUJJLUVBU1QtQVNJQS1CLVBSSU1BUlktcmVkaXJlY3QuYW5hbHlzaXMud2luZG93cy5uZXQiLCJlbWJlZEZlYXR1cmVzIjp7Im1vZGVybkVtYmVkIjp0cnVlLCJ1c2FnZU1ldHJpY3NWTmV4dCI6dHJ1ZX19&amp;disableSensitivityBanner=true&quot;"/>
    <we:property name="initialStateBookmark" value="&quot;H4sIAAAAAAAAA+1XzW7cNhB+lUKXXDYFRa0oybfdtXVxvDFsxzkUQUCRozVbrihQlOOtsUCOfYD2FYJeAuRWFAX6NK3zGh1KSh3/1Bu0KNoAKwiQOPzm55sZacDLQKqm1nw150sIdoLffn7z/u2vX4TBKKh6yfTp0/2DydH+y/nkYA/FpnbKVE2wcxk4bhfgTlXTcu31UfjVi1HAtT7kC78quW5gFNRgG1Nxrb6FHoxbzrawHgVwUWtjuTd57LgDb/Yc4bhG3+GXEXrkwqlzOAbheukR1Ma6YZ2mpIwZpRnljAsWFRlPUKfpd7swN+O90y6wmakcVxUG4GWhkGlYjkMqeMSzMRElYV7eqGqhByrXuier2uerRupzfq4W3Bnr81V8jZ69vfUaCUshKC/DNBZElnEaFynt/JdKu8Ftsdq7qC3mEjPc25zIc14JkGiux3nY6Yc00VGQW7PsFIYy/v72DWL3KqfcCpeNayVUDkV9kGSNZXp+BhY6JWQtVZ/cy2BSSf94AqXzz7npHj4iaJoBMzPLmlvV3F7tK69MRn9qHwBvWgt3LRyb1go4gvJ6MYTtk3RoDfZMF/r773+8+u6nq9e/XP3wrts7UouzzvYThYnoC3DKdev1q1ZrBK3XN4CfKwW8XvSfyEdePy2cO5XfFNKZeTWzgB+gJ78e/R867+EKhaOPgLpdVv+gQBYExqhXL7VZLJDrjRrtYlKOa36P/XuqJxHs1BIeUULJYxLifULITnc/6uye4O6zSqHp+FabPsw3+gz4hvRxtIHvvT39SYQ2tfR9pG52tXf84K+7NGiEN+7EGN1k0d6UhnRK6Gw8HrNkGlKS05hFOUsnSc5u/tpxYSXY6apr611lP0wr7NPbP55/hSyyQ0haykTiVJMxE7TgYsxJsZ0u2+mynS7b6bKdLv/tdMmH6fLMo+bQItk5uFfGfjOL8jzMJjRnJB3n2e40obOQTWmSJFEWp3cPEcDiTGY0ZRGeTgSPiSB048HEwYUrzMVdaywjccxYnMCY8QxiEobF37XWGbyWBEvAI6J/Ma1rai7gkFf9x1n3yVXQ4bBkvJIgh3f7Fx3RHSiDzglGowoNGxT8MTMYGgOvPwCTweYd7w4AAA==&quot;"/>
    <we:property name="isFiltersActionButtonVisible" value="true"/>
    <we:property name="isFooterCollapsed" value="true"/>
    <we:property name="pageDisplayName" value="&quot;活跃用户数与预测&quot;"/>
    <we:property name="pageName" value="&quot;ReportSection880f562292a6ac63b9a7&quot;"/>
    <we:property name="reportEmbeddedTime" value="&quot;2023-07-07T01:40:32.205Z&quot;"/>
    <we:property name="reportName" value="&quot;登录信息报表&quot;"/>
    <we:property name="reportState" value="&quot;CONNECTED&quot;"/>
    <we:property name="reportUrl" value="&quot;/groups/me/reports/0a94fa95-b813-45cc-816f-062f2ba33b90/ReportSection880f562292a6ac63b9a7?bookmarkGuid=c0d56e27-2d22-4b24-9fd3-847b79e9d243&amp;bookmarkUsage=1&amp;ctid=0273c0b0-491c-46f0-b35b-18c28862ba2a&amp;fromEntryPoint=export&amp;pageName=%E7%94%A8%E6%88%B7%E6%A6%82%E8%A7%88%E9%A1%B5&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3786</TotalTime>
  <Words>912</Words>
  <Application>Microsoft Office PowerPoint</Application>
  <PresentationFormat>宽屏</PresentationFormat>
  <Paragraphs>119</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-apple-system</vt:lpstr>
      <vt:lpstr>Microsoft YaHei Light</vt:lpstr>
      <vt:lpstr>PingFang SC</vt:lpstr>
      <vt:lpstr>等线</vt:lpstr>
      <vt:lpstr>方正兰亭黑简体</vt:lpstr>
      <vt:lpstr>Microsoft YaHei</vt:lpstr>
      <vt:lpstr>Microsoft YaHei</vt:lpstr>
      <vt:lpstr>Arial</vt:lpstr>
      <vt:lpstr>Calibri</vt:lpstr>
      <vt:lpstr>Calibri Light</vt:lpstr>
      <vt:lpstr>Century Gothic</vt:lpstr>
      <vt:lpstr>Segoe UI</vt:lpstr>
      <vt:lpstr>Segoe UI Light</vt:lpstr>
      <vt:lpstr>Office Theme</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MKZ0753</dc:creator>
  <cp:lastModifiedBy>天扬 唐</cp:lastModifiedBy>
  <cp:revision>200</cp:revision>
  <cp:lastPrinted>2022-12-08T05:34:08Z</cp:lastPrinted>
  <dcterms:created xsi:type="dcterms:W3CDTF">2019-04-05T04:11:51Z</dcterms:created>
  <dcterms:modified xsi:type="dcterms:W3CDTF">2023-07-07T09:42:53Z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2019-04-13T08:59:26.9444041Z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89822b79-8153-489e-a0f1-f1de818bfd65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